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2" r:id="rId5"/>
    <p:sldId id="260" r:id="rId6"/>
    <p:sldId id="262" r:id="rId7"/>
    <p:sldId id="274" r:id="rId8"/>
    <p:sldId id="264" r:id="rId9"/>
    <p:sldId id="267" r:id="rId10"/>
    <p:sldId id="268" r:id="rId11"/>
    <p:sldId id="269" r:id="rId12"/>
    <p:sldId id="259" r:id="rId13"/>
    <p:sldId id="271" r:id="rId14"/>
    <p:sldId id="275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6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C37D"/>
    <a:srgbClr val="FF5050"/>
    <a:srgbClr val="02B69C"/>
    <a:srgbClr val="9EE0D6"/>
    <a:srgbClr val="FCFCFC"/>
    <a:srgbClr val="E3EC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924" y="984"/>
      </p:cViewPr>
      <p:guideLst>
        <p:guide orient="horz" pos="2115"/>
        <p:guide pos="36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354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928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544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3204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510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580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35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334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346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769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894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11B2B8-1648-4CB3-862E-D71CE0A63E32}" type="datetimeFigureOut">
              <a:rPr lang="ko-KR" altLang="en-US" smtClean="0"/>
              <a:t>2017-07-19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A873E-E1E7-4470-A49E-D81BBC0B7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078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57300" y="-1366837"/>
            <a:ext cx="9144000" cy="998537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1062037"/>
            <a:ext cx="2143125" cy="2143125"/>
          </a:xfrm>
          <a:prstGeom prst="rect">
            <a:avLst/>
          </a:prstGeom>
          <a:ln w="28575">
            <a:solidFill>
              <a:srgbClr val="02B69C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7" name="TextBox 6"/>
          <p:cNvSpPr txBox="1"/>
          <p:nvPr/>
        </p:nvSpPr>
        <p:spPr>
          <a:xfrm>
            <a:off x="0" y="320516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 smtClean="0">
                <a:latin typeface="한컴 윤체 B" panose="02020603020101020101" pitchFamily="18" charset="-127"/>
                <a:ea typeface="한컴 윤체 B" panose="02020603020101020101" pitchFamily="18" charset="-127"/>
              </a:rPr>
              <a:t>스마트 기저귀</a:t>
            </a:r>
            <a:endParaRPr lang="ko-KR" altLang="en-US" sz="5400" dirty="0">
              <a:latin typeface="한컴 윤체 B" panose="02020603020101020101" pitchFamily="18" charset="-127"/>
              <a:ea typeface="한컴 윤체 B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12849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rgbClr val="02B69C"/>
                </a:solidFill>
                <a:latin typeface="한컴 윤체 B" panose="02020603020101020101" pitchFamily="18" charset="-127"/>
                <a:ea typeface="한컴 윤체 B" panose="02020603020101020101" pitchFamily="18" charset="-127"/>
              </a:rPr>
              <a:t>‘Be </a:t>
            </a:r>
            <a:r>
              <a:rPr lang="en-US" altLang="ko-KR" sz="5400" dirty="0" err="1" smtClean="0">
                <a:solidFill>
                  <a:srgbClr val="02B69C"/>
                </a:solidFill>
                <a:latin typeface="한컴 윤체 B" panose="02020603020101020101" pitchFamily="18" charset="-127"/>
                <a:ea typeface="한컴 윤체 B" panose="02020603020101020101" pitchFamily="18" charset="-127"/>
              </a:rPr>
              <a:t>carePoo</a:t>
            </a:r>
            <a:r>
              <a:rPr lang="en-US" altLang="ko-KR" sz="5400" dirty="0" smtClean="0">
                <a:solidFill>
                  <a:srgbClr val="02B69C"/>
                </a:solidFill>
                <a:latin typeface="한컴 윤체 B" panose="02020603020101020101" pitchFamily="18" charset="-127"/>
                <a:ea typeface="한컴 윤체 B" panose="02020603020101020101" pitchFamily="18" charset="-127"/>
              </a:rPr>
              <a:t>’</a:t>
            </a:r>
            <a:endParaRPr lang="ko-KR" altLang="en-US" sz="5400" dirty="0">
              <a:solidFill>
                <a:srgbClr val="02B69C"/>
              </a:solidFill>
              <a:latin typeface="한컴 윤체 B" panose="02020603020101020101" pitchFamily="18" charset="-127"/>
              <a:ea typeface="한컴 윤체 B" panose="02020603020101020101" pitchFamily="18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5207000" y="1231900"/>
            <a:ext cx="1778000" cy="1790700"/>
          </a:xfrm>
          <a:prstGeom prst="ellipse">
            <a:avLst/>
          </a:prstGeom>
          <a:noFill/>
          <a:ln w="571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323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419350" y="-154305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아이디어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19349" y="-981789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구성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18680" y="-5407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추가 구성</a:t>
            </a:r>
            <a:endParaRPr lang="ko-KR" altLang="en-US" dirty="0"/>
          </a:p>
        </p:txBody>
      </p:sp>
      <p:sp>
        <p:nvSpPr>
          <p:cNvPr id="9" name="AutoShape 2" descr="그래프에 대한 이미지 검색결과"/>
          <p:cNvSpPr>
            <a:spLocks noChangeAspect="1" noChangeArrowheads="1"/>
          </p:cNvSpPr>
          <p:nvPr/>
        </p:nvSpPr>
        <p:spPr bwMode="auto">
          <a:xfrm>
            <a:off x="-317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80" name="그룹 79"/>
          <p:cNvGrpSpPr/>
          <p:nvPr/>
        </p:nvGrpSpPr>
        <p:grpSpPr>
          <a:xfrm>
            <a:off x="174170" y="275771"/>
            <a:ext cx="12017829" cy="554718"/>
            <a:chOff x="174170" y="275771"/>
            <a:chExt cx="12017829" cy="554718"/>
          </a:xfrm>
        </p:grpSpPr>
        <p:sp>
          <p:nvSpPr>
            <p:cNvPr id="81" name="직사각형 80"/>
            <p:cNvSpPr/>
            <p:nvPr/>
          </p:nvSpPr>
          <p:spPr>
            <a:xfrm>
              <a:off x="174170" y="275771"/>
              <a:ext cx="12017829" cy="554718"/>
            </a:xfrm>
            <a:prstGeom prst="rect">
              <a:avLst/>
            </a:prstGeom>
            <a:solidFill>
              <a:srgbClr val="02B6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290286" y="377372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37452" y="350334"/>
              <a:ext cx="276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1.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아이디어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3490689" y="38463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850689" y="351325"/>
              <a:ext cx="2263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2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구성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6261647" y="39338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6644690" y="344069"/>
              <a:ext cx="1712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3.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시연 영상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8504105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887147" y="35132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4.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시행 착오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6301011" y="422408"/>
              <a:ext cx="288000" cy="288000"/>
            </a:xfrm>
            <a:prstGeom prst="rect">
              <a:avLst/>
            </a:prstGeom>
            <a:solidFill>
              <a:srgbClr val="9EE0D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직사각형 90"/>
            <p:cNvSpPr/>
            <p:nvPr/>
          </p:nvSpPr>
          <p:spPr>
            <a:xfrm>
              <a:off x="10761530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11144572" y="351325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5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공유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54" b="9120"/>
          <a:stretch/>
        </p:blipFill>
        <p:spPr>
          <a:xfrm>
            <a:off x="7500854" y="1056073"/>
            <a:ext cx="4152393" cy="5549900"/>
          </a:xfrm>
          <a:prstGeom prst="rect">
            <a:avLst/>
          </a:prstGeom>
        </p:spPr>
      </p:pic>
      <p:pic>
        <p:nvPicPr>
          <p:cNvPr id="3" name="최종발표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630752" y="1245979"/>
            <a:ext cx="5918369" cy="513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779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419350" y="-154305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아이디어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19349" y="-981789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구성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18680" y="-5407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추가 구성</a:t>
            </a:r>
            <a:endParaRPr lang="ko-KR" altLang="en-US" dirty="0"/>
          </a:p>
        </p:txBody>
      </p:sp>
      <p:sp>
        <p:nvSpPr>
          <p:cNvPr id="9" name="AutoShape 2" descr="그래프에 대한 이미지 검색결과"/>
          <p:cNvSpPr>
            <a:spLocks noChangeAspect="1" noChangeArrowheads="1"/>
          </p:cNvSpPr>
          <p:nvPr/>
        </p:nvSpPr>
        <p:spPr bwMode="auto">
          <a:xfrm>
            <a:off x="-317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80" name="그룹 79"/>
          <p:cNvGrpSpPr/>
          <p:nvPr/>
        </p:nvGrpSpPr>
        <p:grpSpPr>
          <a:xfrm>
            <a:off x="174170" y="275771"/>
            <a:ext cx="12017829" cy="554718"/>
            <a:chOff x="174170" y="275771"/>
            <a:chExt cx="12017829" cy="554718"/>
          </a:xfrm>
        </p:grpSpPr>
        <p:sp>
          <p:nvSpPr>
            <p:cNvPr id="81" name="직사각형 80"/>
            <p:cNvSpPr/>
            <p:nvPr/>
          </p:nvSpPr>
          <p:spPr>
            <a:xfrm>
              <a:off x="174170" y="275771"/>
              <a:ext cx="12017829" cy="554718"/>
            </a:xfrm>
            <a:prstGeom prst="rect">
              <a:avLst/>
            </a:prstGeom>
            <a:solidFill>
              <a:srgbClr val="02B6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290286" y="377372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37452" y="350334"/>
              <a:ext cx="276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1.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아이디어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3490689" y="38463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850689" y="351325"/>
              <a:ext cx="2263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2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구성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6261647" y="39338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6644690" y="344069"/>
              <a:ext cx="1712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3.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시연 영상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8504105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887147" y="35132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4.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시행 착오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8539386" y="422408"/>
              <a:ext cx="288000" cy="288000"/>
            </a:xfrm>
            <a:prstGeom prst="rect">
              <a:avLst/>
            </a:prstGeom>
            <a:solidFill>
              <a:srgbClr val="9EE0D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직사각형 90"/>
            <p:cNvSpPr/>
            <p:nvPr/>
          </p:nvSpPr>
          <p:spPr>
            <a:xfrm>
              <a:off x="10761530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11144572" y="351325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5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공유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</p:grpSp>
      <p:sp>
        <p:nvSpPr>
          <p:cNvPr id="20" name="모서리가 둥근 직사각형 19"/>
          <p:cNvSpPr/>
          <p:nvPr/>
        </p:nvSpPr>
        <p:spPr>
          <a:xfrm>
            <a:off x="877216" y="1602921"/>
            <a:ext cx="1789784" cy="457527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err="1" smtClean="0"/>
              <a:t>어려웠던점</a:t>
            </a:r>
            <a:endParaRPr lang="ko-KR" altLang="en-US" sz="2400" b="1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6897016" y="1615621"/>
            <a:ext cx="1789784" cy="444827"/>
          </a:xfrm>
          <a:prstGeom prst="roundRect">
            <a:avLst/>
          </a:prstGeom>
          <a:solidFill>
            <a:srgbClr val="02B6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 smtClean="0"/>
              <a:t>Trial</a:t>
            </a:r>
            <a:endParaRPr lang="ko-KR" altLang="en-US" sz="3200" b="1" dirty="0"/>
          </a:p>
        </p:txBody>
      </p:sp>
      <p:sp>
        <p:nvSpPr>
          <p:cNvPr id="26" name="직사각형 25"/>
          <p:cNvSpPr/>
          <p:nvPr/>
        </p:nvSpPr>
        <p:spPr>
          <a:xfrm>
            <a:off x="922537" y="2491216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1175756" y="2454831"/>
            <a:ext cx="491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Wifi</a:t>
            </a:r>
            <a:r>
              <a:rPr lang="en-US" altLang="ko-KR" dirty="0" smtClean="0"/>
              <a:t> Request</a:t>
            </a:r>
            <a:r>
              <a:rPr lang="ko-KR" altLang="en-US" dirty="0" smtClean="0"/>
              <a:t>를 보내는 거 자체가 어려웠다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28" name="직사각형 27"/>
          <p:cNvSpPr/>
          <p:nvPr/>
        </p:nvSpPr>
        <p:spPr>
          <a:xfrm>
            <a:off x="6884316" y="2491216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7137535" y="2454831"/>
            <a:ext cx="3556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Request</a:t>
            </a:r>
            <a:r>
              <a:rPr lang="ko-KR" altLang="en-US" dirty="0" smtClean="0"/>
              <a:t>를 </a:t>
            </a:r>
            <a:r>
              <a:rPr lang="en-US" altLang="ko-KR" dirty="0" err="1" smtClean="0"/>
              <a:t>println</a:t>
            </a:r>
            <a:r>
              <a:rPr lang="ko-KR" altLang="en-US" dirty="0" smtClean="0"/>
              <a:t>으로 넣어 해결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935237" y="3024616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1188456" y="2988231"/>
            <a:ext cx="4315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서버에서 보안 인증을 통한 유저 관리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6897016" y="3024616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7150235" y="2988231"/>
            <a:ext cx="2375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‘basic-</a:t>
            </a:r>
            <a:r>
              <a:rPr lang="en-US" altLang="ko-KR" dirty="0" err="1" smtClean="0"/>
              <a:t>auth</a:t>
            </a:r>
            <a:r>
              <a:rPr lang="en-US" altLang="ko-KR" dirty="0" smtClean="0"/>
              <a:t>’</a:t>
            </a:r>
            <a:r>
              <a:rPr lang="ko-KR" altLang="en-US" dirty="0" smtClean="0"/>
              <a:t>모듈 사용</a:t>
            </a:r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935237" y="3583416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1188456" y="3547031"/>
            <a:ext cx="3623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이벤트 발생 시 </a:t>
            </a:r>
            <a:r>
              <a:rPr lang="ko-KR" altLang="en-US" dirty="0" err="1" smtClean="0"/>
              <a:t>알람</a:t>
            </a:r>
            <a:r>
              <a:rPr lang="ko-KR" altLang="en-US" dirty="0" smtClean="0"/>
              <a:t> 기능 설정</a:t>
            </a:r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6897016" y="3583416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7150235" y="3547031"/>
            <a:ext cx="4167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Polling</a:t>
            </a:r>
            <a:r>
              <a:rPr lang="ko-KR" altLang="en-US" dirty="0" smtClean="0"/>
              <a:t>기법으로 </a:t>
            </a:r>
            <a:r>
              <a:rPr lang="en-US" altLang="ko-KR" dirty="0" smtClean="0"/>
              <a:t>2</a:t>
            </a:r>
            <a:r>
              <a:rPr lang="ko-KR" altLang="en-US" dirty="0" smtClean="0"/>
              <a:t>초마다 </a:t>
            </a:r>
            <a:r>
              <a:rPr lang="en-US" altLang="ko-KR" dirty="0" smtClean="0"/>
              <a:t>Request </a:t>
            </a:r>
            <a:r>
              <a:rPr lang="ko-KR" altLang="en-US" dirty="0" smtClean="0"/>
              <a:t>발생</a:t>
            </a:r>
            <a:endParaRPr lang="ko-KR" altLang="en-US" dirty="0"/>
          </a:p>
        </p:txBody>
      </p:sp>
      <p:sp>
        <p:nvSpPr>
          <p:cNvPr id="38" name="직사각형 37"/>
          <p:cNvSpPr/>
          <p:nvPr/>
        </p:nvSpPr>
        <p:spPr>
          <a:xfrm>
            <a:off x="947937" y="4053316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1201156" y="4016931"/>
            <a:ext cx="4233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</a:t>
            </a:r>
            <a:r>
              <a:rPr lang="en-US" altLang="ko-KR" dirty="0" smtClean="0"/>
              <a:t>. </a:t>
            </a:r>
            <a:r>
              <a:rPr lang="ko-KR" altLang="en-US" dirty="0" smtClean="0"/>
              <a:t>선택 된 보드와 라이브러리와 호환성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6909716" y="4053316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7162935" y="4016931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오렌지 보드 사용</a:t>
            </a:r>
            <a:endParaRPr lang="ko-KR" altLang="en-US" dirty="0"/>
          </a:p>
        </p:txBody>
      </p:sp>
      <p:sp>
        <p:nvSpPr>
          <p:cNvPr id="42" name="직사각형 41"/>
          <p:cNvSpPr/>
          <p:nvPr/>
        </p:nvSpPr>
        <p:spPr>
          <a:xfrm>
            <a:off x="960637" y="4510516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856" y="4474131"/>
            <a:ext cx="314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그래프로 데이터 나타내기</a:t>
            </a:r>
            <a:endParaRPr lang="ko-KR" altLang="en-US" dirty="0"/>
          </a:p>
        </p:txBody>
      </p:sp>
      <p:sp>
        <p:nvSpPr>
          <p:cNvPr id="44" name="직사각형 43"/>
          <p:cNvSpPr/>
          <p:nvPr/>
        </p:nvSpPr>
        <p:spPr>
          <a:xfrm>
            <a:off x="6922416" y="4510516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7175635" y="4474131"/>
            <a:ext cx="3610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Npandroidchart</a:t>
            </a:r>
            <a:r>
              <a:rPr lang="en-US" altLang="ko-KR" dirty="0" smtClean="0"/>
              <a:t> </a:t>
            </a:r>
            <a:r>
              <a:rPr lang="ko-KR" altLang="en-US" dirty="0" smtClean="0"/>
              <a:t>라이브러리 사용</a:t>
            </a:r>
            <a:endParaRPr lang="ko-KR" altLang="en-US" dirty="0"/>
          </a:p>
        </p:txBody>
      </p:sp>
      <p:sp>
        <p:nvSpPr>
          <p:cNvPr id="46" name="모서리가 둥근 직사각형 45"/>
          <p:cNvSpPr/>
          <p:nvPr/>
        </p:nvSpPr>
        <p:spPr>
          <a:xfrm>
            <a:off x="947937" y="5718505"/>
            <a:ext cx="1789784" cy="457527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err="1" smtClean="0"/>
              <a:t>아쉬웠던점</a:t>
            </a:r>
            <a:endParaRPr lang="ko-KR" altLang="en-US" sz="24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2794351" y="5806700"/>
            <a:ext cx="4338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자체 제작 수분센서를 구현하지 못한 것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062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419350" y="-154305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아이디어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19349" y="-981789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구성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18680" y="-5407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추가 구성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694212" y="1761768"/>
            <a:ext cx="1591788" cy="5334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Made by</a:t>
            </a:r>
            <a:endParaRPr lang="ko-KR" altLang="en-US" sz="2400" b="1" dirty="0"/>
          </a:p>
        </p:txBody>
      </p:sp>
      <p:sp>
        <p:nvSpPr>
          <p:cNvPr id="22" name="직사각형 21"/>
          <p:cNvSpPr/>
          <p:nvPr/>
        </p:nvSpPr>
        <p:spPr>
          <a:xfrm>
            <a:off x="2286000" y="2567702"/>
            <a:ext cx="6578105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2349500" y="1959302"/>
            <a:ext cx="64556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err="1" smtClean="0"/>
              <a:t>김청원</a:t>
            </a:r>
            <a:r>
              <a:rPr lang="en-US" altLang="ko-KR" sz="2800" b="1" dirty="0" smtClean="0"/>
              <a:t>, </a:t>
            </a:r>
            <a:r>
              <a:rPr lang="ko-KR" altLang="en-US" sz="2800" b="1" dirty="0" smtClean="0"/>
              <a:t>정규현</a:t>
            </a:r>
            <a:r>
              <a:rPr lang="en-US" altLang="ko-KR" sz="2800" b="1" dirty="0" smtClean="0"/>
              <a:t>, </a:t>
            </a:r>
            <a:r>
              <a:rPr lang="ko-KR" altLang="en-US" sz="2800" b="1" dirty="0" smtClean="0"/>
              <a:t>함동주</a:t>
            </a:r>
            <a:r>
              <a:rPr lang="en-US" altLang="ko-KR" sz="2800" b="1" dirty="0" smtClean="0"/>
              <a:t>, </a:t>
            </a:r>
            <a:r>
              <a:rPr lang="ko-KR" altLang="en-US" sz="2800" b="1" dirty="0" smtClean="0"/>
              <a:t>이원희</a:t>
            </a:r>
            <a:r>
              <a:rPr lang="en-US" altLang="ko-KR" sz="2800" b="1" dirty="0" smtClean="0"/>
              <a:t>,</a:t>
            </a:r>
            <a:r>
              <a:rPr lang="ko-KR" altLang="en-US" sz="2800" b="1" dirty="0" smtClean="0"/>
              <a:t> 김기웅</a:t>
            </a:r>
            <a:endParaRPr lang="ko-KR" altLang="en-US" sz="2800" b="1" dirty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694212" y="2926366"/>
            <a:ext cx="1591788" cy="533400"/>
          </a:xfrm>
          <a:prstGeom prst="roundRect">
            <a:avLst/>
          </a:prstGeom>
          <a:solidFill>
            <a:srgbClr val="00B0F0"/>
          </a:solidFill>
          <a:ln w="28575"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Share</a:t>
            </a:r>
            <a:endParaRPr lang="ko-KR" altLang="en-US" sz="24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2262771" y="3035880"/>
            <a:ext cx="6992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https://github.com/KIMKIOONG/Diaper</a:t>
            </a:r>
            <a:endParaRPr lang="ko-KR" altLang="en-US" sz="28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2233354" y="3945147"/>
            <a:ext cx="8648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https://github.com/huginn90/node-mssql-restapi</a:t>
            </a:r>
            <a:endParaRPr lang="ko-KR" altLang="en-US" sz="2800" b="1" dirty="0"/>
          </a:p>
        </p:txBody>
      </p:sp>
      <p:sp>
        <p:nvSpPr>
          <p:cNvPr id="28" name="직사각형 27"/>
          <p:cNvSpPr/>
          <p:nvPr/>
        </p:nvSpPr>
        <p:spPr>
          <a:xfrm>
            <a:off x="2309360" y="3548962"/>
            <a:ext cx="6946031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2322832" y="4468367"/>
            <a:ext cx="8398518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/>
          <p:cNvGrpSpPr/>
          <p:nvPr/>
        </p:nvGrpSpPr>
        <p:grpSpPr>
          <a:xfrm>
            <a:off x="174170" y="275771"/>
            <a:ext cx="12017829" cy="554718"/>
            <a:chOff x="174170" y="275771"/>
            <a:chExt cx="12017829" cy="554718"/>
          </a:xfrm>
        </p:grpSpPr>
        <p:sp>
          <p:nvSpPr>
            <p:cNvPr id="25" name="직사각형 24"/>
            <p:cNvSpPr/>
            <p:nvPr/>
          </p:nvSpPr>
          <p:spPr>
            <a:xfrm>
              <a:off x="174170" y="275771"/>
              <a:ext cx="12017829" cy="554718"/>
            </a:xfrm>
            <a:prstGeom prst="rect">
              <a:avLst/>
            </a:prstGeom>
            <a:solidFill>
              <a:srgbClr val="02B6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290286" y="377372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37452" y="350334"/>
              <a:ext cx="276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1.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아이디어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3490689" y="38463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850689" y="351325"/>
              <a:ext cx="2263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2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구성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6261647" y="39338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644690" y="344069"/>
              <a:ext cx="1712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3.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시연 영상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8504105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887147" y="35132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4.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시행 착오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10761530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1144572" y="351325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5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공유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10806336" y="422408"/>
              <a:ext cx="288000" cy="288000"/>
            </a:xfrm>
            <a:prstGeom prst="rect">
              <a:avLst/>
            </a:prstGeom>
            <a:solidFill>
              <a:srgbClr val="9EE0D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1" name="모서리가 둥근 직사각형 50"/>
          <p:cNvSpPr/>
          <p:nvPr/>
        </p:nvSpPr>
        <p:spPr>
          <a:xfrm>
            <a:off x="666843" y="4712448"/>
            <a:ext cx="1591788" cy="533400"/>
          </a:xfrm>
          <a:prstGeom prst="roundRect">
            <a:avLst/>
          </a:prstGeom>
          <a:solidFill>
            <a:srgbClr val="43C37D"/>
          </a:solidFill>
          <a:ln w="28575"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Library</a:t>
            </a:r>
            <a:endParaRPr lang="ko-KR" altLang="en-US" sz="24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2258754" y="4859547"/>
            <a:ext cx="77643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https://github.com/PhilJay/MPAndroidChart</a:t>
            </a:r>
            <a:endParaRPr lang="ko-KR" altLang="en-US" sz="2800" b="1" dirty="0"/>
          </a:p>
        </p:txBody>
      </p:sp>
      <p:sp>
        <p:nvSpPr>
          <p:cNvPr id="53" name="직사각형 52"/>
          <p:cNvSpPr/>
          <p:nvPr/>
        </p:nvSpPr>
        <p:spPr>
          <a:xfrm>
            <a:off x="2348232" y="5382767"/>
            <a:ext cx="8398518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모서리가 둥근 직사각형 53"/>
          <p:cNvSpPr/>
          <p:nvPr/>
        </p:nvSpPr>
        <p:spPr>
          <a:xfrm>
            <a:off x="666843" y="5576048"/>
            <a:ext cx="1591788" cy="533400"/>
          </a:xfrm>
          <a:prstGeom prst="roundRect">
            <a:avLst/>
          </a:prstGeom>
          <a:solidFill>
            <a:srgbClr val="FF5050"/>
          </a:solidFill>
          <a:ln w="28575"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err="1" smtClean="0"/>
              <a:t>Api</a:t>
            </a:r>
            <a:endParaRPr lang="ko-KR" altLang="en-US" sz="24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2258754" y="5723147"/>
            <a:ext cx="1677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Retrofit2</a:t>
            </a:r>
            <a:endParaRPr lang="ko-KR" altLang="en-US" sz="2800" b="1" dirty="0"/>
          </a:p>
        </p:txBody>
      </p:sp>
      <p:sp>
        <p:nvSpPr>
          <p:cNvPr id="56" name="직사각형 55"/>
          <p:cNvSpPr/>
          <p:nvPr/>
        </p:nvSpPr>
        <p:spPr>
          <a:xfrm>
            <a:off x="2348232" y="6246367"/>
            <a:ext cx="1722531" cy="5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모서리가 둥근 직사각형 56"/>
          <p:cNvSpPr/>
          <p:nvPr/>
        </p:nvSpPr>
        <p:spPr>
          <a:xfrm>
            <a:off x="4972301" y="5576048"/>
            <a:ext cx="1591788" cy="533400"/>
          </a:xfrm>
          <a:prstGeom prst="roundRect">
            <a:avLst/>
          </a:prstGeom>
          <a:solidFill>
            <a:srgbClr val="FF5050"/>
          </a:solidFill>
          <a:ln w="28575"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/>
              <a:t>아이디어제공</a:t>
            </a:r>
            <a:endParaRPr lang="ko-KR" altLang="en-US" sz="1600" b="1" dirty="0"/>
          </a:p>
        </p:txBody>
      </p:sp>
      <p:sp>
        <p:nvSpPr>
          <p:cNvPr id="58" name="TextBox 57"/>
          <p:cNvSpPr txBox="1"/>
          <p:nvPr/>
        </p:nvSpPr>
        <p:spPr>
          <a:xfrm>
            <a:off x="6526112" y="5697747"/>
            <a:ext cx="25859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Ho-</a:t>
            </a:r>
            <a:r>
              <a:rPr lang="en-US" altLang="ko-KR" sz="2800" b="1" dirty="0" err="1" smtClean="0"/>
              <a:t>joon</a:t>
            </a:r>
            <a:r>
              <a:rPr lang="en-US" altLang="ko-KR" sz="2800" b="1" dirty="0" smtClean="0"/>
              <a:t>, Choi</a:t>
            </a:r>
            <a:endParaRPr lang="ko-KR" altLang="en-US" sz="2800" b="1" dirty="0"/>
          </a:p>
        </p:txBody>
      </p:sp>
      <p:sp>
        <p:nvSpPr>
          <p:cNvPr id="59" name="직사각형 58"/>
          <p:cNvSpPr/>
          <p:nvPr/>
        </p:nvSpPr>
        <p:spPr>
          <a:xfrm>
            <a:off x="6653690" y="6246367"/>
            <a:ext cx="2441984" cy="5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755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57300" y="-1366837"/>
            <a:ext cx="9144000" cy="998537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1062037"/>
            <a:ext cx="2143125" cy="2143125"/>
          </a:xfrm>
          <a:prstGeom prst="rect">
            <a:avLst/>
          </a:prstGeom>
          <a:ln w="28575">
            <a:solidFill>
              <a:srgbClr val="02B69C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7" name="TextBox 6"/>
          <p:cNvSpPr txBox="1"/>
          <p:nvPr/>
        </p:nvSpPr>
        <p:spPr>
          <a:xfrm>
            <a:off x="0" y="320516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 smtClean="0">
                <a:latin typeface="한컴 윤체 B" panose="02020603020101020101" pitchFamily="18" charset="-127"/>
                <a:ea typeface="한컴 윤체 B" panose="02020603020101020101" pitchFamily="18" charset="-127"/>
              </a:rPr>
              <a:t>스마트 기저귀</a:t>
            </a:r>
            <a:endParaRPr lang="ko-KR" altLang="en-US" sz="5400" dirty="0">
              <a:latin typeface="한컴 윤체 B" panose="02020603020101020101" pitchFamily="18" charset="-127"/>
              <a:ea typeface="한컴 윤체 B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12849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rgbClr val="02B69C"/>
                </a:solidFill>
                <a:latin typeface="한컴 윤체 B" panose="02020603020101020101" pitchFamily="18" charset="-127"/>
                <a:ea typeface="한컴 윤체 B" panose="02020603020101020101" pitchFamily="18" charset="-127"/>
              </a:rPr>
              <a:t>‘Q&amp;A’</a:t>
            </a:r>
            <a:endParaRPr lang="ko-KR" altLang="en-US" sz="5400" dirty="0">
              <a:solidFill>
                <a:srgbClr val="02B69C"/>
              </a:solidFill>
              <a:latin typeface="한컴 윤체 B" panose="02020603020101020101" pitchFamily="18" charset="-127"/>
              <a:ea typeface="한컴 윤체 B" panose="02020603020101020101" pitchFamily="18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5207000" y="1231900"/>
            <a:ext cx="1778000" cy="1790700"/>
          </a:xfrm>
          <a:prstGeom prst="ellipse">
            <a:avLst/>
          </a:prstGeom>
          <a:noFill/>
          <a:ln w="571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761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57300" y="-1366837"/>
            <a:ext cx="9144000" cy="998537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1062037"/>
            <a:ext cx="2143125" cy="2143125"/>
          </a:xfrm>
          <a:prstGeom prst="rect">
            <a:avLst/>
          </a:prstGeom>
          <a:ln w="28575">
            <a:solidFill>
              <a:srgbClr val="02B69C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7" name="TextBox 6"/>
          <p:cNvSpPr txBox="1"/>
          <p:nvPr/>
        </p:nvSpPr>
        <p:spPr>
          <a:xfrm>
            <a:off x="0" y="320516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 smtClean="0">
                <a:latin typeface="한컴 윤체 B" panose="02020603020101020101" pitchFamily="18" charset="-127"/>
                <a:ea typeface="한컴 윤체 B" panose="02020603020101020101" pitchFamily="18" charset="-127"/>
              </a:rPr>
              <a:t>스마트 기저귀</a:t>
            </a:r>
            <a:endParaRPr lang="ko-KR" altLang="en-US" sz="5400" dirty="0">
              <a:latin typeface="한컴 윤체 B" panose="02020603020101020101" pitchFamily="18" charset="-127"/>
              <a:ea typeface="한컴 윤체 B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12849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rgbClr val="02B69C"/>
                </a:solidFill>
                <a:latin typeface="한컴 윤체 B" panose="02020603020101020101" pitchFamily="18" charset="-127"/>
                <a:ea typeface="한컴 윤체 B" panose="02020603020101020101" pitchFamily="18" charset="-127"/>
              </a:rPr>
              <a:t>‘</a:t>
            </a:r>
            <a:r>
              <a:rPr lang="ko-KR" altLang="en-US" sz="5400" dirty="0" smtClean="0">
                <a:solidFill>
                  <a:srgbClr val="02B69C"/>
                </a:solidFill>
                <a:latin typeface="한컴 윤체 B" panose="02020603020101020101" pitchFamily="18" charset="-127"/>
                <a:ea typeface="한컴 윤체 B" panose="02020603020101020101" pitchFamily="18" charset="-127"/>
              </a:rPr>
              <a:t>감사합니</a:t>
            </a:r>
            <a:r>
              <a:rPr lang="ko-KR" altLang="en-US" sz="5400" dirty="0" smtClean="0">
                <a:solidFill>
                  <a:srgbClr val="02B69C"/>
                </a:solidFill>
                <a:latin typeface="한컴 윤체 B" panose="02020603020101020101" pitchFamily="18" charset="-127"/>
                <a:ea typeface="한컴 윤체 B" panose="02020603020101020101" pitchFamily="18" charset="-127"/>
              </a:rPr>
              <a:t>다</a:t>
            </a:r>
            <a:r>
              <a:rPr lang="en-US" altLang="ko-KR" sz="5400" dirty="0" smtClean="0">
                <a:solidFill>
                  <a:srgbClr val="02B69C"/>
                </a:solidFill>
                <a:latin typeface="한컴 윤체 B" panose="02020603020101020101" pitchFamily="18" charset="-127"/>
                <a:ea typeface="한컴 윤체 B" panose="02020603020101020101" pitchFamily="18" charset="-127"/>
              </a:rPr>
              <a:t>’</a:t>
            </a:r>
            <a:endParaRPr lang="ko-KR" altLang="en-US" sz="5400" dirty="0">
              <a:solidFill>
                <a:srgbClr val="02B69C"/>
              </a:solidFill>
              <a:latin typeface="한컴 윤체 B" panose="02020603020101020101" pitchFamily="18" charset="-127"/>
              <a:ea typeface="한컴 윤체 B" panose="02020603020101020101" pitchFamily="18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5207000" y="1231900"/>
            <a:ext cx="1778000" cy="1790700"/>
          </a:xfrm>
          <a:prstGeom prst="ellipse">
            <a:avLst/>
          </a:prstGeom>
          <a:noFill/>
          <a:ln w="571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23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4000">
              <a:srgbClr val="02B69C">
                <a:lumMod val="100000"/>
              </a:srgb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419350" y="-154305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아이디어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19349" y="-981789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구성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18680" y="-5407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추가 구성</a:t>
            </a:r>
            <a:endParaRPr lang="ko-KR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556977" y="1334700"/>
            <a:ext cx="300755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 smtClean="0">
                <a:solidFill>
                  <a:schemeClr val="bg1">
                    <a:lumMod val="95000"/>
                  </a:schemeClr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Section</a:t>
            </a:r>
          </a:p>
          <a:p>
            <a:r>
              <a:rPr lang="en-US" altLang="ko-KR" sz="5400" dirty="0" smtClean="0">
                <a:solidFill>
                  <a:schemeClr val="bg1">
                    <a:lumMod val="95000"/>
                  </a:schemeClr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Breaks</a:t>
            </a:r>
            <a:endParaRPr lang="ko-KR" altLang="en-US" sz="5400" dirty="0">
              <a:solidFill>
                <a:schemeClr val="bg1">
                  <a:lumMod val="95000"/>
                </a:schemeClr>
              </a:solidFill>
              <a:latin typeface="한컴 솔잎 M" panose="02020603020101020101" pitchFamily="18" charset="-127"/>
              <a:ea typeface="한컴 솔잎 M" panose="0202060302010102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610848" y="1453313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1. </a:t>
            </a:r>
            <a:r>
              <a:rPr lang="ko-KR" altLang="en-US" sz="2400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프로젝트 아이디어</a:t>
            </a:r>
            <a:endParaRPr lang="ko-KR" altLang="en-US" sz="2400" dirty="0">
              <a:solidFill>
                <a:schemeClr val="bg1"/>
              </a:solidFill>
              <a:latin typeface="한컴 솔잎 M" panose="02020603020101020101" pitchFamily="18" charset="-127"/>
              <a:ea typeface="한컴 솔잎 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639793" y="2344034"/>
            <a:ext cx="2380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2</a:t>
            </a:r>
            <a:r>
              <a:rPr lang="en-US" altLang="ko-KR" sz="2400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. </a:t>
            </a:r>
            <a:r>
              <a:rPr lang="ko-KR" altLang="en-US" sz="2400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프로젝트 구성</a:t>
            </a:r>
            <a:endParaRPr lang="ko-KR" altLang="en-US" sz="2400" dirty="0">
              <a:solidFill>
                <a:schemeClr val="bg1"/>
              </a:solidFill>
              <a:latin typeface="한컴 솔잎 M" panose="02020603020101020101" pitchFamily="18" charset="-127"/>
              <a:ea typeface="한컴 솔잎 M" panose="0202060302010102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639793" y="4833624"/>
            <a:ext cx="1957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4</a:t>
            </a:r>
            <a:r>
              <a:rPr lang="en-US" altLang="ko-KR" sz="2400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. </a:t>
            </a:r>
            <a:r>
              <a:rPr lang="ko-KR" altLang="en-US" sz="2400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시행 착오 </a:t>
            </a:r>
            <a:endParaRPr lang="ko-KR" altLang="en-US" sz="2400" dirty="0">
              <a:solidFill>
                <a:schemeClr val="bg1"/>
              </a:solidFill>
              <a:latin typeface="한컴 솔잎 M" panose="02020603020101020101" pitchFamily="18" charset="-127"/>
              <a:ea typeface="한컴 솔잎 M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132513" y="1028700"/>
            <a:ext cx="103187" cy="5638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5891804" y="1287171"/>
            <a:ext cx="612000" cy="612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6017804" y="1413171"/>
            <a:ext cx="360000" cy="360000"/>
          </a:xfrm>
          <a:prstGeom prst="ellipse">
            <a:avLst/>
          </a:prstGeom>
          <a:solidFill>
            <a:srgbClr val="02B6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5899469" y="2193699"/>
            <a:ext cx="612000" cy="612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>
            <a:off x="6025469" y="2319699"/>
            <a:ext cx="360000" cy="360000"/>
          </a:xfrm>
          <a:prstGeom prst="ellipse">
            <a:avLst/>
          </a:prstGeom>
          <a:solidFill>
            <a:srgbClr val="02B6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>
            <a:off x="5878106" y="4695989"/>
            <a:ext cx="612000" cy="612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>
            <a:off x="6004106" y="4821989"/>
            <a:ext cx="360000" cy="360000"/>
          </a:xfrm>
          <a:prstGeom prst="ellipse">
            <a:avLst/>
          </a:prstGeom>
          <a:solidFill>
            <a:srgbClr val="02B6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/>
          <p:cNvSpPr/>
          <p:nvPr/>
        </p:nvSpPr>
        <p:spPr>
          <a:xfrm>
            <a:off x="5899879" y="5675705"/>
            <a:ext cx="612000" cy="612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6025879" y="5801705"/>
            <a:ext cx="360000" cy="360000"/>
          </a:xfrm>
          <a:prstGeom prst="ellipse">
            <a:avLst/>
          </a:prstGeom>
          <a:solidFill>
            <a:srgbClr val="02B6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6661566" y="5813340"/>
            <a:ext cx="2387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5</a:t>
            </a:r>
            <a:r>
              <a:rPr lang="en-US" altLang="ko-KR" sz="2400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.</a:t>
            </a:r>
            <a:r>
              <a:rPr lang="ko-KR" altLang="en-US" sz="2400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프로젝트 공유 </a:t>
            </a:r>
            <a:endParaRPr lang="ko-KR" altLang="en-US" sz="2400" dirty="0">
              <a:solidFill>
                <a:schemeClr val="bg1"/>
              </a:solidFill>
              <a:latin typeface="한컴 솔잎 M" panose="02020603020101020101" pitchFamily="18" charset="-127"/>
              <a:ea typeface="한컴 솔잎 M" panose="02020603020101020101" pitchFamily="18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760617" y="2829872"/>
            <a:ext cx="2818400" cy="10895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&gt;</a:t>
            </a:r>
            <a:r>
              <a:rPr lang="ko-KR" altLang="en-US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하드웨어</a:t>
            </a:r>
            <a:r>
              <a:rPr lang="en-US" altLang="ko-KR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&gt;</a:t>
            </a:r>
            <a:r>
              <a:rPr lang="ko-KR" altLang="en-US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장치</a:t>
            </a:r>
            <a:r>
              <a:rPr lang="en-US" altLang="ko-KR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&gt;</a:t>
            </a:r>
            <a:r>
              <a:rPr lang="ko-KR" altLang="en-US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시나리오</a:t>
            </a:r>
            <a:endParaRPr lang="en-US" altLang="ko-KR" dirty="0" smtClean="0">
              <a:solidFill>
                <a:schemeClr val="bg1"/>
              </a:solidFill>
              <a:latin typeface="한컴 솔잎 M" panose="02020603020101020101" pitchFamily="18" charset="-127"/>
              <a:ea typeface="한컴 솔잎 M" panose="02020603020101020101" pitchFamily="18" charset="-127"/>
            </a:endParaRPr>
          </a:p>
          <a:p>
            <a:pPr>
              <a:lnSpc>
                <a:spcPct val="12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 &gt;</a:t>
            </a:r>
            <a:r>
              <a:rPr lang="ko-KR" altLang="en-US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소프트웨어</a:t>
            </a:r>
            <a:r>
              <a:rPr lang="en-US" altLang="ko-KR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&gt;</a:t>
            </a:r>
            <a:r>
              <a:rPr lang="ko-KR" altLang="en-US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어플리케이션</a:t>
            </a:r>
            <a:endParaRPr lang="en-US" altLang="ko-KR" dirty="0" smtClean="0">
              <a:solidFill>
                <a:schemeClr val="bg1"/>
              </a:solidFill>
              <a:latin typeface="한컴 솔잎 M" panose="02020603020101020101" pitchFamily="18" charset="-127"/>
              <a:ea typeface="한컴 솔잎 M" panose="02020603020101020101" pitchFamily="18" charset="-127"/>
            </a:endParaRPr>
          </a:p>
          <a:p>
            <a:pPr>
              <a:lnSpc>
                <a:spcPct val="120000"/>
              </a:lnSpc>
            </a:pPr>
            <a:r>
              <a:rPr lang="en-US" altLang="ko-KR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 &gt;Database&gt;DB</a:t>
            </a:r>
            <a:r>
              <a:rPr lang="ko-KR" altLang="en-US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설계</a:t>
            </a:r>
            <a:endParaRPr lang="ko-KR" altLang="en-US" dirty="0">
              <a:solidFill>
                <a:schemeClr val="bg1"/>
              </a:solidFill>
              <a:latin typeface="한컴 솔잎 M" panose="02020603020101020101" pitchFamily="18" charset="-127"/>
              <a:ea typeface="한컴 솔잎 M" panose="02020603020101020101" pitchFamily="18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5878106" y="3728889"/>
            <a:ext cx="612000" cy="612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6004106" y="3854889"/>
            <a:ext cx="360000" cy="360000"/>
          </a:xfrm>
          <a:prstGeom prst="ellipse">
            <a:avLst/>
          </a:prstGeom>
          <a:solidFill>
            <a:srgbClr val="02B6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6639793" y="3906524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3. </a:t>
            </a:r>
            <a:r>
              <a:rPr lang="ko-KR" altLang="en-US" sz="2400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시</a:t>
            </a:r>
            <a:r>
              <a: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연</a:t>
            </a:r>
            <a:r>
              <a:rPr lang="ko-KR" altLang="en-US" sz="2400" dirty="0" smtClean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rPr>
              <a:t> 영상 </a:t>
            </a:r>
            <a:endParaRPr lang="ko-KR" altLang="en-US" sz="2400" dirty="0">
              <a:solidFill>
                <a:schemeClr val="bg1"/>
              </a:solidFill>
              <a:latin typeface="한컴 솔잎 M" panose="02020603020101020101" pitchFamily="18" charset="-127"/>
              <a:ea typeface="한컴 솔잎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8777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419350" y="-154305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아이디어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19349" y="-981789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구성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18680" y="-5407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추가 구성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6368036" y="4393263"/>
            <a:ext cx="3797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시도 때도 없는 배변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쪽잠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불안감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174170" y="275771"/>
            <a:ext cx="12017829" cy="554718"/>
            <a:chOff x="174170" y="275771"/>
            <a:chExt cx="12017829" cy="554718"/>
          </a:xfrm>
        </p:grpSpPr>
        <p:sp>
          <p:nvSpPr>
            <p:cNvPr id="29" name="직사각형 28"/>
            <p:cNvSpPr/>
            <p:nvPr/>
          </p:nvSpPr>
          <p:spPr>
            <a:xfrm>
              <a:off x="174170" y="275771"/>
              <a:ext cx="12017829" cy="554718"/>
            </a:xfrm>
            <a:prstGeom prst="rect">
              <a:avLst/>
            </a:prstGeom>
            <a:solidFill>
              <a:srgbClr val="02B6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290286" y="377372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37452" y="350334"/>
              <a:ext cx="276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1.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아이디어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3490689" y="38463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850689" y="351325"/>
              <a:ext cx="2263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2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구성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6261647" y="39338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644690" y="344069"/>
              <a:ext cx="1712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3.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시연 영상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8504105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887147" y="35132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4.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시행 착오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319311" y="422408"/>
              <a:ext cx="288000" cy="288000"/>
            </a:xfrm>
            <a:prstGeom prst="rect">
              <a:avLst/>
            </a:prstGeom>
            <a:solidFill>
              <a:srgbClr val="9EE0D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10761530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1144572" y="351325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5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공유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54854"/>
            <a:ext cx="4547666" cy="29992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6" name="모서리가 둥근 직사각형 45"/>
          <p:cNvSpPr/>
          <p:nvPr/>
        </p:nvSpPr>
        <p:spPr>
          <a:xfrm>
            <a:off x="6061117" y="5265234"/>
            <a:ext cx="2062319" cy="433051"/>
          </a:xfrm>
          <a:prstGeom prst="roundRect">
            <a:avLst/>
          </a:prstGeom>
          <a:solidFill>
            <a:srgbClr val="FF5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 err="1" smtClean="0"/>
              <a:t>Unexpectable</a:t>
            </a:r>
            <a:endParaRPr lang="ko-KR" altLang="en-US" sz="2200" b="1" dirty="0"/>
          </a:p>
        </p:txBody>
      </p:sp>
      <p:sp>
        <p:nvSpPr>
          <p:cNvPr id="51" name="모서리가 둥근 직사각형 50"/>
          <p:cNvSpPr/>
          <p:nvPr/>
        </p:nvSpPr>
        <p:spPr>
          <a:xfrm>
            <a:off x="8213842" y="5265234"/>
            <a:ext cx="1520821" cy="433052"/>
          </a:xfrm>
          <a:prstGeom prst="roundRect">
            <a:avLst/>
          </a:prstGeom>
          <a:solidFill>
            <a:srgbClr val="FF5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 smtClean="0"/>
              <a:t>Stress Up!</a:t>
            </a:r>
            <a:endParaRPr lang="ko-KR" altLang="en-US" sz="2200" b="1" dirty="0"/>
          </a:p>
        </p:txBody>
      </p:sp>
      <p:sp>
        <p:nvSpPr>
          <p:cNvPr id="6" name="오른쪽 화살표 5"/>
          <p:cNvSpPr/>
          <p:nvPr/>
        </p:nvSpPr>
        <p:spPr>
          <a:xfrm rot="16200000">
            <a:off x="9651264" y="5244270"/>
            <a:ext cx="533400" cy="36660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6111837" y="2470227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/>
          <p:cNvSpPr txBox="1"/>
          <p:nvPr/>
        </p:nvSpPr>
        <p:spPr>
          <a:xfrm>
            <a:off x="6365056" y="2433842"/>
            <a:ext cx="9215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육아 초보들은 시도 때도 없이 우는 아기들로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인해 </a:t>
            </a:r>
            <a:endParaRPr lang="en-US" altLang="ko-KR" b="1" dirty="0" smtClean="0"/>
          </a:p>
          <a:p>
            <a:r>
              <a:rPr lang="ko-KR" altLang="en-US" b="1" dirty="0" smtClean="0"/>
              <a:t>많은 육아 스트레스를 받고 있습니다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  <p:sp>
        <p:nvSpPr>
          <p:cNvPr id="69" name="직사각형 68"/>
          <p:cNvSpPr/>
          <p:nvPr/>
        </p:nvSpPr>
        <p:spPr>
          <a:xfrm>
            <a:off x="6101727" y="3230563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/>
          <p:cNvSpPr txBox="1"/>
          <p:nvPr/>
        </p:nvSpPr>
        <p:spPr>
          <a:xfrm>
            <a:off x="6371886" y="3181821"/>
            <a:ext cx="3546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젖어있는 기저귀</a:t>
            </a:r>
            <a:endParaRPr lang="en-US" altLang="ko-KR" b="1" dirty="0" smtClean="0"/>
          </a:p>
        </p:txBody>
      </p:sp>
      <p:sp>
        <p:nvSpPr>
          <p:cNvPr id="84" name="직사각형 83"/>
          <p:cNvSpPr/>
          <p:nvPr/>
        </p:nvSpPr>
        <p:spPr>
          <a:xfrm>
            <a:off x="6076350" y="1883818"/>
            <a:ext cx="2772697" cy="42078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smtClean="0"/>
              <a:t>Situation</a:t>
            </a:r>
            <a:endParaRPr lang="ko-KR" altLang="en-US" sz="3200" dirty="0"/>
          </a:p>
        </p:txBody>
      </p:sp>
      <p:sp>
        <p:nvSpPr>
          <p:cNvPr id="85" name="직사각형 84"/>
          <p:cNvSpPr/>
          <p:nvPr/>
        </p:nvSpPr>
        <p:spPr>
          <a:xfrm>
            <a:off x="6101575" y="4434683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/>
          <p:cNvSpPr/>
          <p:nvPr/>
        </p:nvSpPr>
        <p:spPr>
          <a:xfrm>
            <a:off x="6091408" y="3802063"/>
            <a:ext cx="2772697" cy="4207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smtClean="0"/>
              <a:t>Problem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527672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모서리가 둥근 직사각형 52"/>
          <p:cNvSpPr/>
          <p:nvPr/>
        </p:nvSpPr>
        <p:spPr>
          <a:xfrm>
            <a:off x="1041399" y="2115536"/>
            <a:ext cx="3628541" cy="2786664"/>
          </a:xfrm>
          <a:prstGeom prst="round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419350" y="-154305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아이디어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19349" y="-981789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구성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18680" y="-5407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추가 구성</a:t>
            </a:r>
            <a:endParaRPr lang="ko-KR" altLang="en-US" dirty="0"/>
          </a:p>
        </p:txBody>
      </p:sp>
      <p:grpSp>
        <p:nvGrpSpPr>
          <p:cNvPr id="27" name="그룹 26"/>
          <p:cNvGrpSpPr/>
          <p:nvPr/>
        </p:nvGrpSpPr>
        <p:grpSpPr>
          <a:xfrm>
            <a:off x="174170" y="275771"/>
            <a:ext cx="12017829" cy="554718"/>
            <a:chOff x="174170" y="275771"/>
            <a:chExt cx="12017829" cy="554718"/>
          </a:xfrm>
        </p:grpSpPr>
        <p:sp>
          <p:nvSpPr>
            <p:cNvPr id="29" name="직사각형 28"/>
            <p:cNvSpPr/>
            <p:nvPr/>
          </p:nvSpPr>
          <p:spPr>
            <a:xfrm>
              <a:off x="174170" y="275771"/>
              <a:ext cx="12017829" cy="554718"/>
            </a:xfrm>
            <a:prstGeom prst="rect">
              <a:avLst/>
            </a:prstGeom>
            <a:solidFill>
              <a:srgbClr val="02B6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290286" y="377372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37452" y="350334"/>
              <a:ext cx="276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1.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아이디어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3490689" y="38463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850689" y="351325"/>
              <a:ext cx="2263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2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구성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6261647" y="39338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644690" y="344069"/>
              <a:ext cx="1712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3.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시연 영상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8504105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887147" y="35132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4.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시행 착오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319311" y="422408"/>
              <a:ext cx="288000" cy="288000"/>
            </a:xfrm>
            <a:prstGeom prst="rect">
              <a:avLst/>
            </a:prstGeom>
            <a:solidFill>
              <a:srgbClr val="9EE0D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10761530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1144572" y="351325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5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공유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6261646" y="2483178"/>
            <a:ext cx="5181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알람기능</a:t>
            </a:r>
            <a:r>
              <a:rPr lang="en-US" altLang="ko-KR" b="1" dirty="0" smtClean="0"/>
              <a:t>&amp;</a:t>
            </a:r>
            <a:r>
              <a:rPr lang="ko-KR" altLang="en-US" b="1" dirty="0" smtClean="0"/>
              <a:t>배변패턴 예측 가능한 </a:t>
            </a:r>
            <a:r>
              <a:rPr lang="en-US" altLang="ko-KR" b="1" dirty="0" err="1" smtClean="0"/>
              <a:t>IoT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디바이스</a:t>
            </a:r>
            <a:endParaRPr lang="ko-KR" altLang="en-US" b="1" dirty="0"/>
          </a:p>
        </p:txBody>
      </p:sp>
      <p:sp>
        <p:nvSpPr>
          <p:cNvPr id="72" name="TextBox 71"/>
          <p:cNvSpPr txBox="1"/>
          <p:nvPr/>
        </p:nvSpPr>
        <p:spPr>
          <a:xfrm>
            <a:off x="6329394" y="4397529"/>
            <a:ext cx="4240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배변 예측 가능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계획적인 </a:t>
            </a:r>
            <a:r>
              <a:rPr lang="ko-KR" altLang="en-US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쪽잠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안정감</a:t>
            </a:r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3" name="모서리가 둥근 직사각형 72"/>
          <p:cNvSpPr/>
          <p:nvPr/>
        </p:nvSpPr>
        <p:spPr>
          <a:xfrm>
            <a:off x="6061117" y="5265234"/>
            <a:ext cx="1673183" cy="43305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 smtClean="0"/>
              <a:t>Expectable</a:t>
            </a:r>
            <a:endParaRPr lang="ko-KR" altLang="en-US" sz="2200" b="1" dirty="0"/>
          </a:p>
        </p:txBody>
      </p:sp>
      <p:sp>
        <p:nvSpPr>
          <p:cNvPr id="74" name="모서리가 둥근 직사각형 73"/>
          <p:cNvSpPr/>
          <p:nvPr/>
        </p:nvSpPr>
        <p:spPr>
          <a:xfrm>
            <a:off x="8012455" y="5265234"/>
            <a:ext cx="1673183" cy="433052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 smtClean="0"/>
              <a:t>Cool!</a:t>
            </a:r>
            <a:endParaRPr lang="ko-KR" altLang="en-US" sz="2200" b="1" dirty="0"/>
          </a:p>
        </p:txBody>
      </p:sp>
      <p:sp>
        <p:nvSpPr>
          <p:cNvPr id="75" name="오른쪽 화살표 74"/>
          <p:cNvSpPr/>
          <p:nvPr/>
        </p:nvSpPr>
        <p:spPr>
          <a:xfrm rot="16200000">
            <a:off x="9621769" y="5248284"/>
            <a:ext cx="533400" cy="366601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6061117" y="2516438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6076350" y="1883818"/>
            <a:ext cx="2772697" cy="4207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smtClean="0"/>
              <a:t>Solution</a:t>
            </a:r>
            <a:endParaRPr lang="ko-KR" altLang="en-US" sz="3200" dirty="0"/>
          </a:p>
        </p:txBody>
      </p:sp>
      <p:sp>
        <p:nvSpPr>
          <p:cNvPr id="35" name="직사각형 34"/>
          <p:cNvSpPr/>
          <p:nvPr/>
        </p:nvSpPr>
        <p:spPr>
          <a:xfrm>
            <a:off x="6076175" y="4434683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6091408" y="3802063"/>
            <a:ext cx="2772697" cy="42078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200" dirty="0" smtClean="0"/>
              <a:t>Benefit</a:t>
            </a:r>
            <a:endParaRPr lang="ko-KR" altLang="en-US" sz="3200" dirty="0"/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28" y="2134026"/>
            <a:ext cx="2885275" cy="2864476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3025081" y="2788286"/>
            <a:ext cx="3908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200" b="1" cap="none" spc="0" dirty="0" smtClean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</a:t>
            </a:r>
            <a:endParaRPr lang="en-US" altLang="ko-KR" sz="7200" b="1" cap="none" spc="0" dirty="0">
              <a:ln w="0"/>
              <a:solidFill>
                <a:srgbClr val="0070C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8" name="모서리가 둥근 직사각형 47"/>
          <p:cNvSpPr/>
          <p:nvPr/>
        </p:nvSpPr>
        <p:spPr>
          <a:xfrm>
            <a:off x="3516197" y="2518893"/>
            <a:ext cx="1006166" cy="203708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/>
              <a:t>IOT</a:t>
            </a:r>
            <a:r>
              <a:rPr lang="ko-KR" altLang="en-US" sz="2800" b="1" dirty="0" smtClean="0"/>
              <a:t>기능</a:t>
            </a:r>
            <a:endParaRPr lang="en-US" altLang="ko-KR" sz="2800" b="1" dirty="0" smtClean="0"/>
          </a:p>
          <a:p>
            <a:pPr algn="ctr"/>
            <a:r>
              <a:rPr lang="ko-KR" altLang="en-US" sz="2800" b="1" dirty="0" smtClean="0"/>
              <a:t>장치</a:t>
            </a:r>
            <a:endParaRPr lang="ko-KR" altLang="en-US" sz="2800" b="1" dirty="0"/>
          </a:p>
        </p:txBody>
      </p:sp>
      <p:pic>
        <p:nvPicPr>
          <p:cNvPr id="55" name="Picture 2" descr="육아스트레스 해결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286" y="1969385"/>
            <a:ext cx="5043764" cy="329584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470286" y="6535161"/>
            <a:ext cx="11099413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/>
          <p:cNvSpPr txBox="1"/>
          <p:nvPr/>
        </p:nvSpPr>
        <p:spPr>
          <a:xfrm>
            <a:off x="470286" y="6072820"/>
            <a:ext cx="1091516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기저귀 갈이가 서툰 초보 부모들에게</a:t>
            </a:r>
            <a:r>
              <a:rPr lang="en-US" altLang="ko-KR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, </a:t>
            </a:r>
            <a:r>
              <a:rPr lang="ko-KR" altLang="en-US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배변 패턴을 제공하여</a:t>
            </a:r>
            <a:r>
              <a:rPr lang="en-US" altLang="ko-KR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, </a:t>
            </a:r>
            <a:r>
              <a:rPr lang="ko-KR" altLang="en-US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육아 스트레스를 줄이고 여유를 주는 것</a:t>
            </a:r>
            <a:r>
              <a:rPr lang="en-US" altLang="ko-KR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. </a:t>
            </a:r>
            <a:endParaRPr lang="ko-KR" altLang="en-US" sz="2200" dirty="0">
              <a:latin typeface="한컴 바겐세일 B" panose="02020603020101020101" pitchFamily="18" charset="-127"/>
              <a:ea typeface="한컴 바겐세일 B" panose="02020603020101020101" pitchFamily="18" charset="-127"/>
            </a:endParaRPr>
          </a:p>
        </p:txBody>
      </p:sp>
      <p:sp>
        <p:nvSpPr>
          <p:cNvPr id="59" name="모서리가 둥근 직사각형 58"/>
          <p:cNvSpPr/>
          <p:nvPr/>
        </p:nvSpPr>
        <p:spPr>
          <a:xfrm>
            <a:off x="562683" y="5629963"/>
            <a:ext cx="1329618" cy="43305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 smtClean="0">
                <a:solidFill>
                  <a:schemeClr val="bg1"/>
                </a:solidFill>
              </a:rPr>
              <a:t>Purpose</a:t>
            </a:r>
            <a:endParaRPr lang="ko-KR" altLang="en-US" sz="2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989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2208191" y="3375620"/>
            <a:ext cx="2319191" cy="272349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419350" y="-154305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아이디어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19349" y="-981789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구성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18680" y="-5407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추가 구성</a:t>
            </a:r>
            <a:endParaRPr lang="ko-KR" altLang="en-US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694212" y="2151840"/>
            <a:ext cx="1591788" cy="5334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/>
              <a:t>How?</a:t>
            </a:r>
            <a:endParaRPr lang="ko-KR" altLang="en-US" sz="2800" b="1" dirty="0"/>
          </a:p>
        </p:txBody>
      </p:sp>
      <p:sp>
        <p:nvSpPr>
          <p:cNvPr id="30" name="직사각형 29"/>
          <p:cNvSpPr/>
          <p:nvPr/>
        </p:nvSpPr>
        <p:spPr>
          <a:xfrm>
            <a:off x="2286000" y="3033974"/>
            <a:ext cx="8398518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2286000" y="2500574"/>
            <a:ext cx="853150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일반 기저귀에 기저귀 상태를 체크하는 장치를 부착해서 </a:t>
            </a:r>
            <a:r>
              <a:rPr lang="en-US" altLang="ko-KR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IOT</a:t>
            </a:r>
            <a:r>
              <a:rPr lang="ko-KR" altLang="en-US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기능을 부여합니다</a:t>
            </a:r>
            <a:r>
              <a:rPr lang="en-US" altLang="ko-KR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.</a:t>
            </a:r>
            <a:endParaRPr lang="ko-KR" altLang="en-US" sz="2200" dirty="0">
              <a:latin typeface="한컴 바겐세일 B" panose="02020603020101020101" pitchFamily="18" charset="-127"/>
              <a:ea typeface="한컴 바겐세일 B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379" y="3375620"/>
            <a:ext cx="2885275" cy="2864476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4433560" y="3560286"/>
            <a:ext cx="1231205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800" b="1" cap="none" spc="0" dirty="0" smtClean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</a:t>
            </a:r>
            <a:endParaRPr lang="en-US" altLang="ko-KR" sz="13800" b="1" cap="none" spc="0" dirty="0">
              <a:ln w="0"/>
              <a:solidFill>
                <a:srgbClr val="0070C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5575256" y="3827735"/>
            <a:ext cx="1964662" cy="2037085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/>
              <a:t>IOT</a:t>
            </a:r>
            <a:r>
              <a:rPr lang="ko-KR" altLang="en-US" sz="2800" b="1" dirty="0" smtClean="0"/>
              <a:t>기능</a:t>
            </a:r>
            <a:endParaRPr lang="en-US" altLang="ko-KR" sz="2800" b="1" dirty="0" smtClean="0"/>
          </a:p>
          <a:p>
            <a:pPr algn="ctr"/>
            <a:r>
              <a:rPr lang="ko-KR" altLang="en-US" sz="2800" b="1" dirty="0" smtClean="0"/>
              <a:t>장치</a:t>
            </a:r>
            <a:endParaRPr lang="ko-KR" altLang="en-US" sz="2800" b="1" dirty="0"/>
          </a:p>
        </p:txBody>
      </p:sp>
      <p:sp>
        <p:nvSpPr>
          <p:cNvPr id="41" name="직사각형 40"/>
          <p:cNvSpPr/>
          <p:nvPr/>
        </p:nvSpPr>
        <p:spPr>
          <a:xfrm>
            <a:off x="7495396" y="3566264"/>
            <a:ext cx="1231205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800" b="1" dirty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</a:t>
            </a:r>
            <a:endParaRPr lang="en-US" altLang="ko-KR" sz="13800" b="1" cap="none" spc="0" dirty="0">
              <a:ln w="0"/>
              <a:solidFill>
                <a:srgbClr val="0070C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8793016" y="3789315"/>
            <a:ext cx="1964662" cy="203708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/>
              <a:t>스마트</a:t>
            </a:r>
            <a:endParaRPr lang="en-US" altLang="ko-KR" sz="2800" b="1" dirty="0" smtClean="0"/>
          </a:p>
          <a:p>
            <a:pPr algn="ctr"/>
            <a:r>
              <a:rPr lang="ko-KR" altLang="en-US" sz="2800" b="1" dirty="0" smtClean="0"/>
              <a:t>기저귀</a:t>
            </a:r>
            <a:endParaRPr lang="ko-KR" altLang="en-US" sz="2800" b="1" dirty="0"/>
          </a:p>
        </p:txBody>
      </p:sp>
      <p:grpSp>
        <p:nvGrpSpPr>
          <p:cNvPr id="2" name="그룹 1"/>
          <p:cNvGrpSpPr/>
          <p:nvPr/>
        </p:nvGrpSpPr>
        <p:grpSpPr>
          <a:xfrm>
            <a:off x="174170" y="275771"/>
            <a:ext cx="12017829" cy="554718"/>
            <a:chOff x="174170" y="275771"/>
            <a:chExt cx="12017829" cy="554718"/>
          </a:xfrm>
        </p:grpSpPr>
        <p:sp>
          <p:nvSpPr>
            <p:cNvPr id="23" name="직사각형 22"/>
            <p:cNvSpPr/>
            <p:nvPr/>
          </p:nvSpPr>
          <p:spPr>
            <a:xfrm>
              <a:off x="174170" y="275771"/>
              <a:ext cx="12017829" cy="554718"/>
            </a:xfrm>
            <a:prstGeom prst="rect">
              <a:avLst/>
            </a:prstGeom>
            <a:solidFill>
              <a:srgbClr val="02B6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290286" y="377372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37452" y="350334"/>
              <a:ext cx="276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1.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아이디어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3490689" y="38463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50689" y="351325"/>
              <a:ext cx="2263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2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구성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6261647" y="39338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644690" y="344069"/>
              <a:ext cx="1712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3.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시연 영상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8504105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887147" y="35132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4.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시행 착오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319311" y="422408"/>
              <a:ext cx="288000" cy="288000"/>
            </a:xfrm>
            <a:prstGeom prst="rect">
              <a:avLst/>
            </a:prstGeom>
            <a:solidFill>
              <a:srgbClr val="9EE0D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10761530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1144572" y="351325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5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공유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691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/>
          <p:cNvSpPr/>
          <p:nvPr/>
        </p:nvSpPr>
        <p:spPr>
          <a:xfrm>
            <a:off x="-31750" y="1004336"/>
            <a:ext cx="6164263" cy="585366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406000" y="2825075"/>
            <a:ext cx="4489664" cy="3590236"/>
          </a:xfrm>
          <a:prstGeom prst="roundRect">
            <a:avLst/>
          </a:prstGeom>
          <a:ln w="38100"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518450" y="3394424"/>
            <a:ext cx="2164578" cy="251667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419350" y="-154305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아이디어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19349" y="-981789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구성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18680" y="-5407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추가 구성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26" y="3410762"/>
            <a:ext cx="2692923" cy="267351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95" y="2759684"/>
            <a:ext cx="1150105" cy="1040971"/>
          </a:xfrm>
          <a:prstGeom prst="rect">
            <a:avLst/>
          </a:prstGeom>
        </p:spPr>
      </p:pic>
      <p:sp>
        <p:nvSpPr>
          <p:cNvPr id="32" name="모서리가 둥근 직사각형 31"/>
          <p:cNvSpPr/>
          <p:nvPr/>
        </p:nvSpPr>
        <p:spPr>
          <a:xfrm>
            <a:off x="4944161" y="3856153"/>
            <a:ext cx="1011516" cy="687978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err="1"/>
              <a:t>W</a:t>
            </a:r>
            <a:r>
              <a:rPr lang="en-US" altLang="ko-KR" sz="3200" dirty="0" err="1" smtClean="0"/>
              <a:t>ifi</a:t>
            </a:r>
            <a:endParaRPr lang="ko-KR" altLang="en-US" sz="3200" dirty="0"/>
          </a:p>
        </p:txBody>
      </p:sp>
      <p:sp>
        <p:nvSpPr>
          <p:cNvPr id="34" name="직사각형 33"/>
          <p:cNvSpPr/>
          <p:nvPr/>
        </p:nvSpPr>
        <p:spPr>
          <a:xfrm>
            <a:off x="474013" y="6041832"/>
            <a:ext cx="1572501" cy="53899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Device</a:t>
            </a:r>
            <a:endParaRPr lang="ko-KR" altLang="en-US" sz="2400" b="1" dirty="0"/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028" y="3474509"/>
            <a:ext cx="2197779" cy="1463092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25430">
            <a:off x="2437567" y="4182114"/>
            <a:ext cx="2912621" cy="2912621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3490689" y="845133"/>
            <a:ext cx="4737207" cy="3890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▶하드웨어 ▷장치</a:t>
            </a:r>
            <a:r>
              <a:rPr lang="en-US" altLang="ko-KR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(Device)</a:t>
            </a:r>
            <a:endParaRPr lang="ko-KR" alt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6132513" y="3275331"/>
            <a:ext cx="5032822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6196013" y="2767331"/>
            <a:ext cx="51125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1. </a:t>
            </a:r>
            <a:r>
              <a:rPr lang="ko-KR" altLang="en-US" sz="2200" dirty="0" err="1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와이파이</a:t>
            </a:r>
            <a:r>
              <a:rPr lang="ko-KR" altLang="en-US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 통신 </a:t>
            </a:r>
            <a:r>
              <a:rPr lang="en-US" altLang="ko-KR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(</a:t>
            </a:r>
            <a:r>
              <a:rPr lang="ko-KR" altLang="en-US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외부에서도 확인 가능</a:t>
            </a:r>
            <a:r>
              <a:rPr lang="en-US" altLang="ko-KR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)</a:t>
            </a:r>
            <a:endParaRPr lang="ko-KR" altLang="en-US" sz="2200" dirty="0">
              <a:latin typeface="한컴 바겐세일 B" panose="02020603020101020101" pitchFamily="18" charset="-127"/>
              <a:ea typeface="한컴 바겐세일 B" panose="0202060302010102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6132513" y="4083640"/>
            <a:ext cx="174592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6196013" y="3575640"/>
            <a:ext cx="51125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2</a:t>
            </a:r>
            <a:r>
              <a:rPr lang="en-US" altLang="ko-KR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. </a:t>
            </a:r>
            <a:r>
              <a:rPr lang="ko-KR" altLang="en-US" sz="2200" dirty="0" smtClean="0">
                <a:latin typeface="한컴 바겐세일 B" panose="02020603020101020101" pitchFamily="18" charset="-127"/>
                <a:ea typeface="한컴 바겐세일 B" panose="02020603020101020101" pitchFamily="18" charset="-127"/>
              </a:rPr>
              <a:t>수분 센서 </a:t>
            </a:r>
            <a:endParaRPr lang="ko-KR" altLang="en-US" sz="2200" dirty="0">
              <a:latin typeface="한컴 바겐세일 B" panose="02020603020101020101" pitchFamily="18" charset="-127"/>
              <a:ea typeface="한컴 바겐세일 B" panose="02020603020101020101" pitchFamily="18" charset="-127"/>
            </a:endParaRPr>
          </a:p>
        </p:txBody>
      </p:sp>
      <p:grpSp>
        <p:nvGrpSpPr>
          <p:cNvPr id="51" name="그룹 50"/>
          <p:cNvGrpSpPr/>
          <p:nvPr/>
        </p:nvGrpSpPr>
        <p:grpSpPr>
          <a:xfrm>
            <a:off x="174170" y="275771"/>
            <a:ext cx="12017829" cy="554718"/>
            <a:chOff x="174170" y="275771"/>
            <a:chExt cx="12017829" cy="554718"/>
          </a:xfrm>
        </p:grpSpPr>
        <p:sp>
          <p:nvSpPr>
            <p:cNvPr id="52" name="직사각형 51"/>
            <p:cNvSpPr/>
            <p:nvPr/>
          </p:nvSpPr>
          <p:spPr>
            <a:xfrm>
              <a:off x="174170" y="275771"/>
              <a:ext cx="12017829" cy="554718"/>
            </a:xfrm>
            <a:prstGeom prst="rect">
              <a:avLst/>
            </a:prstGeom>
            <a:solidFill>
              <a:srgbClr val="02B6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290286" y="377372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7452" y="350334"/>
              <a:ext cx="276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1.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아이디어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3490689" y="38463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850689" y="351325"/>
              <a:ext cx="2263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2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구성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6261647" y="39338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644690" y="344069"/>
              <a:ext cx="1712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3.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시연 영상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8504105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887147" y="35132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4.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시행 착오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3519711" y="422408"/>
              <a:ext cx="288000" cy="288000"/>
            </a:xfrm>
            <a:prstGeom prst="rect">
              <a:avLst/>
            </a:prstGeom>
            <a:solidFill>
              <a:srgbClr val="9EE0D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10761530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1144572" y="351325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5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공유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302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모서리가 둥근 직사각형 28"/>
          <p:cNvSpPr/>
          <p:nvPr/>
        </p:nvSpPr>
        <p:spPr>
          <a:xfrm>
            <a:off x="8152934" y="2279978"/>
            <a:ext cx="3831304" cy="2561804"/>
          </a:xfrm>
          <a:prstGeom prst="roundRect">
            <a:avLst/>
          </a:prstGeom>
          <a:ln w="38100">
            <a:solidFill>
              <a:srgbClr val="00B050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268762" y="2397493"/>
            <a:ext cx="3908493" cy="2580970"/>
          </a:xfrm>
          <a:prstGeom prst="roundRect">
            <a:avLst/>
          </a:prstGeom>
          <a:ln w="38100"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28079" y="2571133"/>
            <a:ext cx="1935830" cy="213007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419350" y="-154305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아이디어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19349" y="-981789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구성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18680" y="-5407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추가 구성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9" y="2507181"/>
            <a:ext cx="2221654" cy="2205639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571189" y="3263977"/>
            <a:ext cx="1317587" cy="687978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 smtClean="0"/>
              <a:t>wet</a:t>
            </a:r>
            <a:endParaRPr lang="ko-KR" altLang="en-US" sz="48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003" y="1890735"/>
            <a:ext cx="1150105" cy="10409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4"/>
          <a:srcRect l="15312" t="32777" r="69375" b="20001"/>
          <a:stretch/>
        </p:blipFill>
        <p:spPr>
          <a:xfrm>
            <a:off x="8079245" y="2669208"/>
            <a:ext cx="999036" cy="1508239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5"/>
          <a:srcRect l="9570" t="25555" r="62527" b="17957"/>
          <a:stretch/>
        </p:blipFill>
        <p:spPr>
          <a:xfrm>
            <a:off x="8965449" y="2504898"/>
            <a:ext cx="1328979" cy="1513346"/>
          </a:xfrm>
          <a:prstGeom prst="rect">
            <a:avLst/>
          </a:prstGeom>
        </p:spPr>
      </p:pic>
      <p:sp>
        <p:nvSpPr>
          <p:cNvPr id="32" name="모서리가 둥근 직사각형 31"/>
          <p:cNvSpPr/>
          <p:nvPr/>
        </p:nvSpPr>
        <p:spPr>
          <a:xfrm>
            <a:off x="5564650" y="3030153"/>
            <a:ext cx="1011516" cy="55812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err="1"/>
              <a:t>W</a:t>
            </a:r>
            <a:r>
              <a:rPr lang="en-US" altLang="ko-KR" sz="3200" dirty="0" err="1" smtClean="0"/>
              <a:t>ifi</a:t>
            </a:r>
            <a:endParaRPr lang="ko-KR" altLang="en-US" sz="3200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9093345" y="3931601"/>
            <a:ext cx="1052538" cy="46170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/>
              <a:t>alarm</a:t>
            </a:r>
            <a:endParaRPr lang="ko-KR" altLang="en-US" sz="2400" dirty="0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162" y="2504898"/>
            <a:ext cx="2130286" cy="1420190"/>
          </a:xfrm>
          <a:prstGeom prst="rect">
            <a:avLst/>
          </a:prstGeom>
        </p:spPr>
      </p:pic>
      <p:sp>
        <p:nvSpPr>
          <p:cNvPr id="27" name="모서리가 둥근 직사각형 26"/>
          <p:cNvSpPr/>
          <p:nvPr/>
        </p:nvSpPr>
        <p:spPr>
          <a:xfrm>
            <a:off x="10422194" y="3931601"/>
            <a:ext cx="1129384" cy="4617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/>
              <a:t>graph</a:t>
            </a:r>
            <a:endParaRPr lang="ko-KR" altLang="en-US" sz="2400" dirty="0"/>
          </a:p>
        </p:txBody>
      </p:sp>
      <p:sp>
        <p:nvSpPr>
          <p:cNvPr id="23" name="직사각형 22"/>
          <p:cNvSpPr/>
          <p:nvPr/>
        </p:nvSpPr>
        <p:spPr>
          <a:xfrm>
            <a:off x="347954" y="1614103"/>
            <a:ext cx="4341451" cy="53899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1. </a:t>
            </a:r>
            <a:r>
              <a:rPr lang="ko-KR" altLang="en-US" sz="2400" b="1" dirty="0" smtClean="0"/>
              <a:t>기저귀가 젖는 </a:t>
            </a:r>
            <a:r>
              <a:rPr lang="en-US" altLang="ko-KR" sz="2400" b="1" dirty="0" smtClean="0"/>
              <a:t>Event </a:t>
            </a:r>
            <a:r>
              <a:rPr lang="ko-KR" altLang="en-US" sz="2400" b="1" dirty="0" smtClean="0"/>
              <a:t>발생</a:t>
            </a:r>
            <a:r>
              <a:rPr lang="en-US" altLang="ko-KR" sz="2400" b="1" dirty="0" smtClean="0"/>
              <a:t>.</a:t>
            </a:r>
            <a:endParaRPr lang="ko-KR" altLang="en-US" sz="2400" b="1" dirty="0"/>
          </a:p>
        </p:txBody>
      </p:sp>
      <p:sp>
        <p:nvSpPr>
          <p:cNvPr id="31" name="직사각형 30"/>
          <p:cNvSpPr/>
          <p:nvPr/>
        </p:nvSpPr>
        <p:spPr>
          <a:xfrm>
            <a:off x="7693085" y="1614103"/>
            <a:ext cx="4341451" cy="53899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2. Alarm</a:t>
            </a:r>
            <a:r>
              <a:rPr lang="ko-KR" altLang="en-US" sz="2400" b="1" dirty="0" smtClean="0"/>
              <a:t>기능 </a:t>
            </a:r>
            <a:r>
              <a:rPr lang="en-US" altLang="ko-KR" sz="2400" b="1" dirty="0" smtClean="0"/>
              <a:t>&amp; </a:t>
            </a:r>
            <a:r>
              <a:rPr lang="ko-KR" altLang="en-US" sz="2400" b="1" dirty="0" smtClean="0"/>
              <a:t>데이터 누적</a:t>
            </a:r>
            <a:endParaRPr lang="ko-KR" altLang="en-US" sz="2400" b="1" dirty="0"/>
          </a:p>
        </p:txBody>
      </p:sp>
      <p:sp>
        <p:nvSpPr>
          <p:cNvPr id="34" name="직사각형 33"/>
          <p:cNvSpPr/>
          <p:nvPr/>
        </p:nvSpPr>
        <p:spPr>
          <a:xfrm>
            <a:off x="292816" y="4936528"/>
            <a:ext cx="1164287" cy="50363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Device</a:t>
            </a:r>
            <a:endParaRPr lang="ko-KR" altLang="en-US" sz="2400" b="1" dirty="0"/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797" y="2657964"/>
            <a:ext cx="1494227" cy="994728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25430">
            <a:off x="2135890" y="3137825"/>
            <a:ext cx="2253059" cy="2253059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3490689" y="845133"/>
            <a:ext cx="4737207" cy="3890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▶장치 ▷시나리오</a:t>
            </a:r>
            <a:r>
              <a:rPr lang="en-US" altLang="ko-KR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altLang="ko-KR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</a:t>
            </a:r>
            <a:r>
              <a:rPr lang="en-US" altLang="ko-KR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cenario)</a:t>
            </a:r>
            <a:endParaRPr lang="ko-KR" alt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pSp>
        <p:nvGrpSpPr>
          <p:cNvPr id="60" name="그룹 59"/>
          <p:cNvGrpSpPr/>
          <p:nvPr/>
        </p:nvGrpSpPr>
        <p:grpSpPr>
          <a:xfrm>
            <a:off x="174170" y="275771"/>
            <a:ext cx="12017829" cy="554718"/>
            <a:chOff x="174170" y="275771"/>
            <a:chExt cx="12017829" cy="554718"/>
          </a:xfrm>
        </p:grpSpPr>
        <p:sp>
          <p:nvSpPr>
            <p:cNvPr id="61" name="직사각형 60"/>
            <p:cNvSpPr/>
            <p:nvPr/>
          </p:nvSpPr>
          <p:spPr>
            <a:xfrm>
              <a:off x="174170" y="275771"/>
              <a:ext cx="12017829" cy="554718"/>
            </a:xfrm>
            <a:prstGeom prst="rect">
              <a:avLst/>
            </a:prstGeom>
            <a:solidFill>
              <a:srgbClr val="02B6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290286" y="377372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37452" y="350334"/>
              <a:ext cx="276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1.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아이디어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3490689" y="38463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850689" y="351325"/>
              <a:ext cx="2263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2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구성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>
              <a:off x="6261647" y="39338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6644690" y="344069"/>
              <a:ext cx="1712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3.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시연 영상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8504105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887147" y="35132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4.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시행 착오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>
              <a:off x="3519711" y="422408"/>
              <a:ext cx="288000" cy="288000"/>
            </a:xfrm>
            <a:prstGeom prst="rect">
              <a:avLst/>
            </a:prstGeom>
            <a:solidFill>
              <a:srgbClr val="9EE0D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직사각형 70"/>
            <p:cNvSpPr/>
            <p:nvPr/>
          </p:nvSpPr>
          <p:spPr>
            <a:xfrm>
              <a:off x="10761530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1144572" y="351325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5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공유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453044" y="4999541"/>
            <a:ext cx="842279" cy="4166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Data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5665417" y="4712820"/>
            <a:ext cx="804016" cy="430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Data</a:t>
            </a:r>
            <a:endParaRPr lang="ko-KR" altLang="en-US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204" y="5895466"/>
            <a:ext cx="2176442" cy="7966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1" t="26881" r="7133" b="26383"/>
          <a:stretch/>
        </p:blipFill>
        <p:spPr>
          <a:xfrm>
            <a:off x="5327590" y="3960854"/>
            <a:ext cx="1513750" cy="751966"/>
          </a:xfrm>
          <a:prstGeom prst="rect">
            <a:avLst/>
          </a:prstGeom>
        </p:spPr>
      </p:pic>
      <p:sp>
        <p:nvSpPr>
          <p:cNvPr id="46" name="직사각형 45"/>
          <p:cNvSpPr/>
          <p:nvPr/>
        </p:nvSpPr>
        <p:spPr>
          <a:xfrm>
            <a:off x="7155646" y="6078450"/>
            <a:ext cx="692954" cy="436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Data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8307094" y="4850392"/>
            <a:ext cx="1572501" cy="53899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User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717934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1000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4.16667E-6 -0.00023 L 4.16667E-6 0.00023 L 0.17708 -0.00232 C 0.19075 -0.00255 0.18906 -0.00556 0.19843 -0.00787 C 0.20169 -0.00857 0.2052 -0.0088 0.20859 -0.00972 C 0.2108 -0.01019 0.21302 -0.01065 0.21523 -0.01157 C 0.21666 -0.01204 0.21823 -0.01296 0.21979 -0.01343 C 0.22565 -0.01435 0.23164 -0.01458 0.23763 -0.01551 C 0.23984 -0.02616 0.23698 -0.0162 0.24218 -0.02477 C 0.24609 -0.03148 0.24453 -0.03148 0.24778 -0.03796 C 0.25651 -0.05556 0.24427 -0.02616 0.25559 -0.05486 C 0.25911 -0.06389 0.25729 -0.0581 0.26015 -0.07176 L 0.26119 -0.07755 L 0.26237 -0.0831 C 0.26549 -0.15324 0.25481 -0.13195 0.3026 -0.13195 L 0.33281 -0.12454 " pathEditMode="relative" rAng="0" ptsTypes="AAAAAAAAAAAAAAAA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41" y="-673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1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3.75E-6 1.48148E-6 L 0.0039 0.20393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" y="10185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" presetClass="entr" presetSubtype="16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3" presetClass="path" presetSubtype="0" accel="50000" decel="50000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animMotion origin="layout" path="M -4.375E-6 4.44444E-6 L 0.06758 4.44444E-6 C 0.09779 4.44444E-6 0.13529 -0.04584 0.13529 -0.08264 L 0.13529 -0.16528 " pathEditMode="relative" rAng="0" ptsTypes="AAAA">
                                      <p:cBhvr>
                                        <p:cTn id="22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58" y="-8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000"/>
                            </p:stCondLst>
                            <p:childTnLst>
                              <p:par>
                                <p:cTn id="2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4000"/>
                            </p:stCondLst>
                            <p:childTnLst>
                              <p:par>
                                <p:cTn id="31" presetID="32" presetClass="emph" presetSubtype="0" repeatCount="5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9000"/>
                            </p:stCondLst>
                            <p:childTnLst>
                              <p:par>
                                <p:cTn id="3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27" grpId="0" animBg="1"/>
      <p:bldP spid="8" grpId="0" animBg="1"/>
      <p:bldP spid="8" grpId="1" animBg="1"/>
      <p:bldP spid="9" grpId="0" animBg="1"/>
      <p:bldP spid="9" grpId="1" animBg="1"/>
      <p:bldP spid="46" grpId="0" animBg="1"/>
      <p:bldP spid="46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왼쪽/오른쪽 화살표 29"/>
          <p:cNvSpPr/>
          <p:nvPr/>
        </p:nvSpPr>
        <p:spPr>
          <a:xfrm>
            <a:off x="8714221" y="3842266"/>
            <a:ext cx="506437" cy="333235"/>
          </a:xfrm>
          <a:prstGeom prst="leftRightArrow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419350" y="-154305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아이디어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19349" y="-981789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구성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18680" y="-5407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추가 구성</a:t>
            </a:r>
            <a:endParaRPr lang="ko-KR" altLang="en-US" dirty="0"/>
          </a:p>
        </p:txBody>
      </p:sp>
      <p:sp>
        <p:nvSpPr>
          <p:cNvPr id="47" name="직사각형 46"/>
          <p:cNvSpPr/>
          <p:nvPr/>
        </p:nvSpPr>
        <p:spPr>
          <a:xfrm>
            <a:off x="3507264" y="842612"/>
            <a:ext cx="5176841" cy="3890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▶소프트웨어 ▷어플리케이션</a:t>
            </a:r>
            <a:endParaRPr lang="ko-KR" alt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51428" t="27275" r="29682" b="17134"/>
          <a:stretch/>
        </p:blipFill>
        <p:spPr>
          <a:xfrm>
            <a:off x="873354" y="1606629"/>
            <a:ext cx="1574801" cy="2607025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51429" t="27276" r="29463" b="17238"/>
          <a:stretch/>
        </p:blipFill>
        <p:spPr>
          <a:xfrm>
            <a:off x="9543234" y="1569051"/>
            <a:ext cx="1611290" cy="2631739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l="51354" t="26852" r="29376" b="17074"/>
          <a:stretch/>
        </p:blipFill>
        <p:spPr>
          <a:xfrm>
            <a:off x="6607588" y="1594272"/>
            <a:ext cx="1600344" cy="2619382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/>
          <a:srcRect l="51354" t="27223" r="29480" b="17276"/>
          <a:stretch/>
        </p:blipFill>
        <p:spPr>
          <a:xfrm>
            <a:off x="4320553" y="1589115"/>
            <a:ext cx="1611283" cy="2624539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6"/>
          <a:srcRect l="51354" t="28147" r="29479" b="16983"/>
          <a:stretch/>
        </p:blipFill>
        <p:spPr>
          <a:xfrm>
            <a:off x="2590366" y="1606629"/>
            <a:ext cx="1611283" cy="2594668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15" name="직사각형 14"/>
          <p:cNvSpPr/>
          <p:nvPr/>
        </p:nvSpPr>
        <p:spPr>
          <a:xfrm>
            <a:off x="856208" y="4744995"/>
            <a:ext cx="253219" cy="27184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109427" y="4708610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자동로그인 기능</a:t>
            </a:r>
            <a:endParaRPr lang="ko-KR" altLang="en-US" dirty="0"/>
          </a:p>
        </p:txBody>
      </p:sp>
      <p:sp>
        <p:nvSpPr>
          <p:cNvPr id="52" name="직사각형 51"/>
          <p:cNvSpPr/>
          <p:nvPr/>
        </p:nvSpPr>
        <p:spPr>
          <a:xfrm>
            <a:off x="6343351" y="4788496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/>
          <p:cNvSpPr txBox="1"/>
          <p:nvPr/>
        </p:nvSpPr>
        <p:spPr>
          <a:xfrm>
            <a:off x="6596570" y="4752111"/>
            <a:ext cx="1516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Alarm </a:t>
            </a:r>
            <a:r>
              <a:rPr lang="en-US" altLang="ko-KR" dirty="0" err="1" smtClean="0"/>
              <a:t>OnOff</a:t>
            </a:r>
            <a:endParaRPr lang="ko-KR" altLang="en-US" dirty="0"/>
          </a:p>
        </p:txBody>
      </p:sp>
      <p:sp>
        <p:nvSpPr>
          <p:cNvPr id="54" name="직사각형 53"/>
          <p:cNvSpPr/>
          <p:nvPr/>
        </p:nvSpPr>
        <p:spPr>
          <a:xfrm>
            <a:off x="6343351" y="5265512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/>
          <p:cNvSpPr txBox="1"/>
          <p:nvPr/>
        </p:nvSpPr>
        <p:spPr>
          <a:xfrm>
            <a:off x="6596570" y="5229127"/>
            <a:ext cx="230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기기등록</a:t>
            </a:r>
            <a:r>
              <a:rPr lang="en-US" altLang="ko-KR" dirty="0" smtClean="0"/>
              <a:t>&amp; </a:t>
            </a:r>
            <a:r>
              <a:rPr lang="ko-KR" altLang="en-US" dirty="0" smtClean="0"/>
              <a:t>로그아웃</a:t>
            </a:r>
            <a:endParaRPr lang="ko-KR" altLang="en-US" dirty="0"/>
          </a:p>
        </p:txBody>
      </p:sp>
      <p:sp>
        <p:nvSpPr>
          <p:cNvPr id="56" name="직사각형 55"/>
          <p:cNvSpPr/>
          <p:nvPr/>
        </p:nvSpPr>
        <p:spPr>
          <a:xfrm>
            <a:off x="9290015" y="4781380"/>
            <a:ext cx="253219" cy="27184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/>
          <p:cNvSpPr txBox="1"/>
          <p:nvPr/>
        </p:nvSpPr>
        <p:spPr>
          <a:xfrm>
            <a:off x="9543234" y="4744995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데이터 그래프 출력</a:t>
            </a:r>
            <a:endParaRPr lang="ko-KR" altLang="en-US" dirty="0"/>
          </a:p>
        </p:txBody>
      </p:sp>
      <p:cxnSp>
        <p:nvCxnSpPr>
          <p:cNvPr id="19" name="직선 연결선 18"/>
          <p:cNvCxnSpPr/>
          <p:nvPr/>
        </p:nvCxnSpPr>
        <p:spPr>
          <a:xfrm>
            <a:off x="602990" y="4634468"/>
            <a:ext cx="11174952" cy="0"/>
          </a:xfrm>
          <a:prstGeom prst="line">
            <a:avLst/>
          </a:prstGeom>
          <a:ln w="38100">
            <a:solidFill>
              <a:srgbClr val="0070C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오른쪽 화살표 27"/>
          <p:cNvSpPr/>
          <p:nvPr/>
        </p:nvSpPr>
        <p:spPr>
          <a:xfrm>
            <a:off x="2418420" y="3866761"/>
            <a:ext cx="343891" cy="287559"/>
          </a:xfrm>
          <a:prstGeom prst="rightArrow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오른쪽 화살표 57"/>
          <p:cNvSpPr/>
          <p:nvPr/>
        </p:nvSpPr>
        <p:spPr>
          <a:xfrm>
            <a:off x="4142295" y="3866760"/>
            <a:ext cx="343891" cy="287559"/>
          </a:xfrm>
          <a:prstGeom prst="rightArrow">
            <a:avLst/>
          </a:prstGeom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9" name="그룹 58"/>
          <p:cNvGrpSpPr/>
          <p:nvPr/>
        </p:nvGrpSpPr>
        <p:grpSpPr>
          <a:xfrm>
            <a:off x="174170" y="275771"/>
            <a:ext cx="12017829" cy="554718"/>
            <a:chOff x="174170" y="275771"/>
            <a:chExt cx="12017829" cy="554718"/>
          </a:xfrm>
        </p:grpSpPr>
        <p:sp>
          <p:nvSpPr>
            <p:cNvPr id="60" name="직사각형 59"/>
            <p:cNvSpPr/>
            <p:nvPr/>
          </p:nvSpPr>
          <p:spPr>
            <a:xfrm>
              <a:off x="174170" y="275771"/>
              <a:ext cx="12017829" cy="554718"/>
            </a:xfrm>
            <a:prstGeom prst="rect">
              <a:avLst/>
            </a:prstGeom>
            <a:solidFill>
              <a:srgbClr val="02B6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직사각형 70"/>
            <p:cNvSpPr/>
            <p:nvPr/>
          </p:nvSpPr>
          <p:spPr>
            <a:xfrm>
              <a:off x="290286" y="377372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37452" y="350334"/>
              <a:ext cx="276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1.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아이디어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73" name="직사각형 72"/>
            <p:cNvSpPr/>
            <p:nvPr/>
          </p:nvSpPr>
          <p:spPr>
            <a:xfrm>
              <a:off x="3490689" y="38463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3850689" y="351325"/>
              <a:ext cx="2263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2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구성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6261647" y="39338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6644690" y="344069"/>
              <a:ext cx="1712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3.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시연 영상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77" name="직사각형 76"/>
            <p:cNvSpPr/>
            <p:nvPr/>
          </p:nvSpPr>
          <p:spPr>
            <a:xfrm>
              <a:off x="8504105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8887147" y="35132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4.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시행 착오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79" name="직사각형 78"/>
            <p:cNvSpPr/>
            <p:nvPr/>
          </p:nvSpPr>
          <p:spPr>
            <a:xfrm>
              <a:off x="3519711" y="422408"/>
              <a:ext cx="288000" cy="288000"/>
            </a:xfrm>
            <a:prstGeom prst="rect">
              <a:avLst/>
            </a:prstGeom>
            <a:solidFill>
              <a:srgbClr val="9EE0D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사각형 79"/>
            <p:cNvSpPr/>
            <p:nvPr/>
          </p:nvSpPr>
          <p:spPr>
            <a:xfrm>
              <a:off x="10761530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1144572" y="351325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5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공유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9290015" y="5265512"/>
            <a:ext cx="253219" cy="27184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9543234" y="5229127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기간별 데이터 출력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5043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3" t="17963" r="36250" b="34815"/>
          <a:stretch/>
        </p:blipFill>
        <p:spPr>
          <a:xfrm>
            <a:off x="339822" y="2023762"/>
            <a:ext cx="6101825" cy="3776615"/>
          </a:xfrm>
          <a:prstGeom prst="rect">
            <a:avLst/>
          </a:prstGeom>
          <a:ln>
            <a:solidFill>
              <a:srgbClr val="02B69C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2419350" y="-1543050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아이디어 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19349" y="-981789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구성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518680" y="-540782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추가 구성</a:t>
            </a:r>
            <a:endParaRPr lang="ko-KR" altLang="en-US" dirty="0"/>
          </a:p>
        </p:txBody>
      </p:sp>
      <p:sp>
        <p:nvSpPr>
          <p:cNvPr id="9" name="AutoShape 2" descr="그래프에 대한 이미지 검색결과"/>
          <p:cNvSpPr>
            <a:spLocks noChangeAspect="1" noChangeArrowheads="1"/>
          </p:cNvSpPr>
          <p:nvPr/>
        </p:nvSpPr>
        <p:spPr bwMode="auto">
          <a:xfrm>
            <a:off x="-3175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3507264" y="842612"/>
            <a:ext cx="5176841" cy="3890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▶데이터베이스 ▷</a:t>
            </a:r>
            <a:r>
              <a:rPr lang="en-US" altLang="ko-KR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DB</a:t>
            </a:r>
            <a:r>
              <a:rPr lang="ko-KR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설계</a:t>
            </a:r>
            <a:endParaRPr lang="ko-KR" alt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325981" y="1736361"/>
            <a:ext cx="253219" cy="2718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/>
          <p:cNvSpPr txBox="1"/>
          <p:nvPr/>
        </p:nvSpPr>
        <p:spPr>
          <a:xfrm>
            <a:off x="579200" y="1699976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스키마</a:t>
            </a:r>
            <a:r>
              <a:rPr lang="en-US" altLang="ko-KR" dirty="0" smtClean="0"/>
              <a:t>(Schema)</a:t>
            </a:r>
            <a:endParaRPr lang="ko-KR" altLang="en-US" dirty="0"/>
          </a:p>
        </p:txBody>
      </p:sp>
      <p:cxnSp>
        <p:nvCxnSpPr>
          <p:cNvPr id="19" name="직선 연결선 18"/>
          <p:cNvCxnSpPr/>
          <p:nvPr/>
        </p:nvCxnSpPr>
        <p:spPr>
          <a:xfrm>
            <a:off x="6803202" y="2946400"/>
            <a:ext cx="0" cy="3263900"/>
          </a:xfrm>
          <a:prstGeom prst="line">
            <a:avLst/>
          </a:prstGeom>
          <a:ln w="38100">
            <a:solidFill>
              <a:srgbClr val="0070C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그룹 79"/>
          <p:cNvGrpSpPr/>
          <p:nvPr/>
        </p:nvGrpSpPr>
        <p:grpSpPr>
          <a:xfrm>
            <a:off x="174170" y="275771"/>
            <a:ext cx="12017829" cy="554718"/>
            <a:chOff x="174170" y="275771"/>
            <a:chExt cx="12017829" cy="554718"/>
          </a:xfrm>
        </p:grpSpPr>
        <p:sp>
          <p:nvSpPr>
            <p:cNvPr id="81" name="직사각형 80"/>
            <p:cNvSpPr/>
            <p:nvPr/>
          </p:nvSpPr>
          <p:spPr>
            <a:xfrm>
              <a:off x="174170" y="275771"/>
              <a:ext cx="12017829" cy="554718"/>
            </a:xfrm>
            <a:prstGeom prst="rect">
              <a:avLst/>
            </a:prstGeom>
            <a:solidFill>
              <a:srgbClr val="02B69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290286" y="377372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37452" y="350334"/>
              <a:ext cx="276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1.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아이디어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3490689" y="38463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850689" y="351325"/>
              <a:ext cx="22637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2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프로젝트 구성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6261647" y="393380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6644690" y="344069"/>
              <a:ext cx="17123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3.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시연 영상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8504105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887147" y="351325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4.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시행 착오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3519711" y="422408"/>
              <a:ext cx="288000" cy="288000"/>
            </a:xfrm>
            <a:prstGeom prst="rect">
              <a:avLst/>
            </a:prstGeom>
            <a:solidFill>
              <a:srgbClr val="9EE0D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직사각형 90"/>
            <p:cNvSpPr/>
            <p:nvPr/>
          </p:nvSpPr>
          <p:spPr>
            <a:xfrm>
              <a:off x="10761530" y="386125"/>
              <a:ext cx="360000" cy="360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11144572" y="351325"/>
              <a:ext cx="104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5</a:t>
              </a:r>
              <a:r>
                <a:rPr lang="en-US" altLang="ko-KR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.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한컴 솔잎 M" panose="02020603020101020101" pitchFamily="18" charset="-127"/>
                  <a:ea typeface="한컴 솔잎 M" panose="02020603020101020101" pitchFamily="18" charset="-127"/>
                </a:rPr>
                <a:t>공유</a:t>
              </a:r>
              <a:endParaRPr lang="ko-KR" altLang="en-US" sz="2400" dirty="0">
                <a:solidFill>
                  <a:schemeClr val="bg1"/>
                </a:solidFill>
                <a:latin typeface="한컴 솔잎 M" panose="02020603020101020101" pitchFamily="18" charset="-127"/>
                <a:ea typeface="한컴 솔잎 M" panose="02020603020101020101" pitchFamily="18" charset="-127"/>
              </a:endParaRPr>
            </a:p>
          </p:txBody>
        </p:sp>
      </p:grpSp>
      <p:cxnSp>
        <p:nvCxnSpPr>
          <p:cNvPr id="93" name="직선 연결선 92"/>
          <p:cNvCxnSpPr/>
          <p:nvPr/>
        </p:nvCxnSpPr>
        <p:spPr>
          <a:xfrm flipH="1">
            <a:off x="6803202" y="4546453"/>
            <a:ext cx="4814477" cy="0"/>
          </a:xfrm>
          <a:prstGeom prst="line">
            <a:avLst/>
          </a:prstGeom>
          <a:ln w="38100">
            <a:solidFill>
              <a:srgbClr val="0070C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6864007" y="3170743"/>
            <a:ext cx="253219" cy="27184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TextBox 94"/>
          <p:cNvSpPr txBox="1"/>
          <p:nvPr/>
        </p:nvSpPr>
        <p:spPr>
          <a:xfrm>
            <a:off x="7117226" y="3185158"/>
            <a:ext cx="4565994" cy="1175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1600" dirty="0" smtClean="0"/>
              <a:t>Status</a:t>
            </a:r>
            <a:r>
              <a:rPr lang="ko-KR" altLang="en-US" sz="1600" dirty="0" smtClean="0"/>
              <a:t>테이블에 </a:t>
            </a:r>
            <a:r>
              <a:rPr lang="en-US" altLang="ko-KR" sz="1600" dirty="0" err="1" smtClean="0"/>
              <a:t>babyId</a:t>
            </a:r>
            <a:r>
              <a:rPr lang="en-US" altLang="ko-KR" sz="1600" dirty="0" smtClean="0"/>
              <a:t> </a:t>
            </a:r>
            <a:r>
              <a:rPr lang="ko-KR" altLang="en-US" sz="1600" dirty="0" err="1" smtClean="0"/>
              <a:t>컬럼이</a:t>
            </a:r>
            <a:r>
              <a:rPr lang="ko-KR" altLang="en-US" sz="1600" dirty="0" smtClean="0"/>
              <a:t> 있는 이유</a:t>
            </a:r>
            <a:r>
              <a:rPr lang="en-US" altLang="ko-KR" sz="1600" dirty="0" smtClean="0"/>
              <a:t>?</a:t>
            </a:r>
          </a:p>
          <a:p>
            <a:pPr>
              <a:lnSpc>
                <a:spcPct val="110000"/>
              </a:lnSpc>
            </a:pPr>
            <a:endParaRPr lang="en-US" altLang="ko-KR" sz="1600" dirty="0" smtClean="0"/>
          </a:p>
          <a:p>
            <a:pPr>
              <a:lnSpc>
                <a:spcPct val="110000"/>
              </a:lnSpc>
            </a:pPr>
            <a:r>
              <a:rPr lang="en-US" altLang="ko-KR" sz="1600" dirty="0" smtClean="0">
                <a:sym typeface="Wingdings" panose="05000000000000000000" pitchFamily="2" charset="2"/>
              </a:rPr>
              <a:t></a:t>
            </a:r>
            <a:r>
              <a:rPr lang="en-US" altLang="ko-KR" sz="1600" dirty="0" err="1" smtClean="0"/>
              <a:t>babyId</a:t>
            </a:r>
            <a:r>
              <a:rPr lang="ko-KR" altLang="en-US" sz="1600" dirty="0" smtClean="0"/>
              <a:t>가 자주 참조되고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직관적이라</a:t>
            </a:r>
            <a:endParaRPr lang="en-US" altLang="ko-KR" sz="1600" dirty="0" smtClean="0"/>
          </a:p>
          <a:p>
            <a:pPr>
              <a:lnSpc>
                <a:spcPct val="110000"/>
              </a:lnSpc>
            </a:pPr>
            <a:r>
              <a:rPr lang="en-US" altLang="ko-KR" sz="1600" dirty="0" err="1" smtClean="0"/>
              <a:t>babyId</a:t>
            </a:r>
            <a:r>
              <a:rPr lang="ko-KR" altLang="en-US" sz="1600" dirty="0" err="1" smtClean="0"/>
              <a:t>컬럼을</a:t>
            </a:r>
            <a:r>
              <a:rPr lang="ko-KR" altLang="en-US" sz="1600" dirty="0" smtClean="0"/>
              <a:t> </a:t>
            </a:r>
            <a:r>
              <a:rPr lang="ko-KR" altLang="en-US" sz="1600" dirty="0" smtClean="0"/>
              <a:t>추가해 비정규화로 구성했습니다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sp>
        <p:nvSpPr>
          <p:cNvPr id="31" name="직사각형 30"/>
          <p:cNvSpPr/>
          <p:nvPr/>
        </p:nvSpPr>
        <p:spPr>
          <a:xfrm>
            <a:off x="6876707" y="4948743"/>
            <a:ext cx="253219" cy="27184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7129926" y="4963158"/>
            <a:ext cx="4982454" cy="904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1600" dirty="0" smtClean="0"/>
              <a:t>데이터 정규화</a:t>
            </a:r>
            <a:endParaRPr lang="en-US" altLang="ko-KR" sz="1600" dirty="0" smtClean="0"/>
          </a:p>
          <a:p>
            <a:pPr>
              <a:lnSpc>
                <a:spcPct val="110000"/>
              </a:lnSpc>
            </a:pPr>
            <a:endParaRPr lang="en-US" altLang="ko-KR" sz="1600" dirty="0" smtClean="0"/>
          </a:p>
          <a:p>
            <a:pPr>
              <a:lnSpc>
                <a:spcPct val="110000"/>
              </a:lnSpc>
            </a:pPr>
            <a:r>
              <a:rPr lang="en-US" altLang="ko-KR" sz="1600" dirty="0" smtClean="0">
                <a:sym typeface="Wingdings" panose="05000000000000000000" pitchFamily="2" charset="2"/>
              </a:rPr>
              <a:t></a:t>
            </a:r>
            <a:r>
              <a:rPr lang="ko-KR" altLang="en-US" sz="1600" dirty="0" smtClean="0">
                <a:sym typeface="Wingdings" panose="05000000000000000000" pitchFamily="2" charset="2"/>
              </a:rPr>
              <a:t>중복을 최소화하게 데이터를 구조화하는 프로세스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68689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1428</TotalTime>
  <Words>606</Words>
  <Application>Microsoft Office PowerPoint</Application>
  <PresentationFormat>와이드스크린</PresentationFormat>
  <Paragraphs>183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맑은 고딕</vt:lpstr>
      <vt:lpstr>한컴 바겐세일 B</vt:lpstr>
      <vt:lpstr>한컴 솔잎 M</vt:lpstr>
      <vt:lpstr>한컴 윤체 B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LEE-PC</dc:creator>
  <cp:lastModifiedBy>LEE-PC</cp:lastModifiedBy>
  <cp:revision>83</cp:revision>
  <dcterms:created xsi:type="dcterms:W3CDTF">2017-06-09T02:15:49Z</dcterms:created>
  <dcterms:modified xsi:type="dcterms:W3CDTF">2017-07-19T08:54:49Z</dcterms:modified>
</cp:coreProperties>
</file>

<file path=docProps/thumbnail.jpeg>
</file>